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1.bin" ContentType="application/vnd.openxmlformats-officedocument.oleObject"/>
  <Override PartName="/ppt/notesSlides/notesSlide20.xml" ContentType="application/vnd.openxmlformats-officedocument.presentationml.notesSlide+xml"/>
  <Override PartName="/ppt/embeddings/oleObject2.bin" ContentType="application/vnd.openxmlformats-officedocument.oleObject"/>
  <Override PartName="/ppt/notesSlides/notesSlide21.xml" ContentType="application/vnd.openxmlformats-officedocument.presentationml.notesSlide+xml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47"/>
  </p:notesMasterIdLst>
  <p:sldIdLst>
    <p:sldId id="256" r:id="rId2"/>
    <p:sldId id="304" r:id="rId3"/>
    <p:sldId id="257" r:id="rId4"/>
    <p:sldId id="272" r:id="rId5"/>
    <p:sldId id="312" r:id="rId6"/>
    <p:sldId id="259" r:id="rId7"/>
    <p:sldId id="258" r:id="rId8"/>
    <p:sldId id="313" r:id="rId9"/>
    <p:sldId id="314" r:id="rId10"/>
    <p:sldId id="261" r:id="rId11"/>
    <p:sldId id="262" r:id="rId12"/>
    <p:sldId id="300" r:id="rId13"/>
    <p:sldId id="275" r:id="rId14"/>
    <p:sldId id="276" r:id="rId15"/>
    <p:sldId id="285" r:id="rId16"/>
    <p:sldId id="266" r:id="rId17"/>
    <p:sldId id="287" r:id="rId18"/>
    <p:sldId id="288" r:id="rId19"/>
    <p:sldId id="289" r:id="rId20"/>
    <p:sldId id="316" r:id="rId21"/>
    <p:sldId id="315" r:id="rId22"/>
    <p:sldId id="317" r:id="rId23"/>
    <p:sldId id="318" r:id="rId24"/>
    <p:sldId id="282" r:id="rId25"/>
    <p:sldId id="301" r:id="rId26"/>
    <p:sldId id="283" r:id="rId27"/>
    <p:sldId id="281" r:id="rId28"/>
    <p:sldId id="267" r:id="rId29"/>
    <p:sldId id="323" r:id="rId30"/>
    <p:sldId id="290" r:id="rId31"/>
    <p:sldId id="319" r:id="rId32"/>
    <p:sldId id="320" r:id="rId33"/>
    <p:sldId id="321" r:id="rId34"/>
    <p:sldId id="322" r:id="rId35"/>
    <p:sldId id="310" r:id="rId36"/>
    <p:sldId id="292" r:id="rId37"/>
    <p:sldId id="293" r:id="rId38"/>
    <p:sldId id="294" r:id="rId39"/>
    <p:sldId id="297" r:id="rId40"/>
    <p:sldId id="296" r:id="rId41"/>
    <p:sldId id="311" r:id="rId42"/>
    <p:sldId id="299" r:id="rId43"/>
    <p:sldId id="298" r:id="rId44"/>
    <p:sldId id="302" r:id="rId45"/>
    <p:sldId id="324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3615" autoAdjust="0"/>
  </p:normalViewPr>
  <p:slideViewPr>
    <p:cSldViewPr snapToGrid="0">
      <p:cViewPr varScale="1">
        <p:scale>
          <a:sx n="84" d="100"/>
          <a:sy n="84" d="100"/>
        </p:scale>
        <p:origin x="-2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27205-451D-764D-8596-D8BA3E8B4EA2}" type="datetimeFigureOut">
              <a:rPr lang="en-US"/>
              <a:pPr/>
              <a:t>10/22/13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7799F-A237-F94C-9295-1B5489A9053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4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5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AB4807F-D1A6-0043-846A-4211178539AE}" type="slidenum">
              <a:rPr lang="en-US" sz="1200" b="0">
                <a:latin typeface="Times New Roman" charset="0"/>
                <a:cs typeface="Calibri"/>
              </a:rPr>
              <a:pPr eaLnBrk="1" hangingPunct="1"/>
              <a:t>5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38238" y="674688"/>
            <a:ext cx="4583112" cy="3438525"/>
          </a:xfrm>
          <a:solidFill>
            <a:srgbClr val="FFFFFF"/>
          </a:solidFill>
          <a:ln/>
        </p:spPr>
      </p:sp>
      <p:sp>
        <p:nvSpPr>
          <p:cNvPr id="68612" name="Rectangle 3"/>
          <p:cNvSpPr>
            <a:spLocks noChangeArrowheads="1"/>
          </p:cNvSpPr>
          <p:nvPr>
            <p:ph type="body" idx="1"/>
          </p:nvPr>
        </p:nvSpPr>
        <p:spPr>
          <a:xfrm>
            <a:off x="884039" y="4346727"/>
            <a:ext cx="5089922" cy="41275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5BFFFF-433B-F340-A686-C847A129087C}" type="slidenum">
              <a:rPr lang="en-US" sz="1200" b="0">
                <a:latin typeface="Times New Roman" charset="0"/>
                <a:cs typeface="Calibri"/>
              </a:rPr>
              <a:pPr eaLnBrk="1" hangingPunct="1"/>
              <a:t>8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7475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86A70FC-4643-4143-877F-F1895A8196AD}" type="slidenum">
              <a:rPr lang="en-US" sz="1200" b="0">
                <a:latin typeface="Times New Roman" charset="0"/>
                <a:cs typeface="Calibri"/>
              </a:rPr>
              <a:pPr eaLnBrk="1" hangingPunct="1"/>
              <a:t>9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7680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Yes and no – scales to a point, but use IP anycast to replicate further!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Client is doing a lookup</a:t>
            </a:r>
            <a:r>
              <a:rPr lang="en-US" b="1" baseline="0" dirty="0" smtClean="0"/>
              <a:t> for </a:t>
            </a:r>
            <a:r>
              <a:rPr lang="en-US" b="1" baseline="0" dirty="0" err="1" smtClean="0"/>
              <a:t>www.scholarly.edu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04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</a:t>
            </a:r>
            <a:r>
              <a:rPr lang="en-US" baseline="0" dirty="0" smtClean="0"/>
              <a:t> records do the work of DNS.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NS</a:t>
            </a:r>
            <a:r>
              <a:rPr lang="en-US" baseline="0" dirty="0" smtClean="0"/>
              <a:t> records form the links in the hierarchy, pointing to other name servers.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CNAMEs</a:t>
            </a:r>
            <a:r>
              <a:rPr lang="en-US" baseline="0" dirty="0" smtClean="0"/>
              <a:t> make aliases.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MXs</a:t>
            </a:r>
            <a:r>
              <a:rPr lang="en-US" baseline="0" dirty="0" smtClean="0"/>
              <a:t> point to email servers.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61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496D37F-465C-3C43-8364-D5590C55AE3B}" type="slidenum">
              <a:rPr lang="en-US" sz="1200" b="0">
                <a:latin typeface="Times New Roman" charset="0"/>
                <a:cs typeface="Calibri"/>
              </a:rPr>
              <a:pPr eaLnBrk="1" hangingPunct="1"/>
              <a:t>20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9216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AF5C9A6-676B-294E-8A67-1577C0AF6996}" type="slidenum">
              <a:rPr lang="en-US" sz="1200" b="0">
                <a:latin typeface="Times New Roman" charset="0"/>
                <a:cs typeface="Calibri"/>
              </a:rPr>
              <a:pPr eaLnBrk="1" hangingPunct="1"/>
              <a:t>21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8806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D46C993-812E-1E41-BECA-2DF9597185D3}" type="slidenum">
              <a:rPr lang="en-US" sz="1200" b="0">
                <a:latin typeface="Times New Roman" charset="0"/>
                <a:cs typeface="Calibri"/>
              </a:rPr>
              <a:pPr eaLnBrk="1" hangingPunct="1"/>
              <a:t>22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0240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20E697F-F0D7-BD45-9D7B-6EC0ED63C7E2}" type="slidenum">
              <a:rPr lang="en-US" sz="1200" b="0">
                <a:latin typeface="Times New Roman" charset="0"/>
                <a:cs typeface="Calibri"/>
              </a:rPr>
              <a:pPr eaLnBrk="1" hangingPunct="1"/>
              <a:t>23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0445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Query id must </a:t>
            </a:r>
            <a:r>
              <a:rPr lang="en-US" b="1" dirty="0" smtClean="0"/>
              <a:t>match</a:t>
            </a:r>
            <a:r>
              <a:rPr lang="en-US" baseline="0" dirty="0" smtClean="0"/>
              <a:t> request in order for DNS server to accept a reply.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16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D6D9745-B5B9-5843-A43F-55CE3680DAFC}" type="slidenum">
              <a:rPr lang="en-US" sz="1200" b="0">
                <a:latin typeface="Times New Roman" charset="0"/>
                <a:cs typeface="Calibri"/>
              </a:rPr>
              <a:pPr eaLnBrk="1" hangingPunct="1"/>
              <a:t>31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1264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2E5D3EF-DE4E-374D-8EC3-1DCF7B6D1045}" type="slidenum">
              <a:rPr lang="en-US" sz="1200" b="0">
                <a:latin typeface="Times New Roman" charset="0"/>
                <a:cs typeface="Calibri"/>
              </a:rPr>
              <a:pPr eaLnBrk="1" hangingPunct="1"/>
              <a:t>32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1469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8E6F25-E4BE-EC46-A79C-403154716EBE}" type="slidenum">
              <a:rPr lang="en-US" sz="1200" b="0">
                <a:latin typeface="Times New Roman" charset="0"/>
                <a:cs typeface="Calibri"/>
              </a:rPr>
              <a:pPr eaLnBrk="1" hangingPunct="1"/>
              <a:t>33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1673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5879619" indent="-35447153" defTabSz="905475"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2E5D3EF-DE4E-374D-8EC3-1DCF7B6D1045}" type="slidenum">
              <a:rPr lang="en-US" sz="1200" b="0">
                <a:latin typeface="Times New Roman" charset="0"/>
                <a:cs typeface="Calibri"/>
              </a:rPr>
              <a:pPr eaLnBrk="1" hangingPunct="1"/>
              <a:t>34</a:t>
            </a:fld>
            <a:endParaRPr lang="en-US" sz="1200" b="0" dirty="0">
              <a:latin typeface="Times New Roman" charset="0"/>
              <a:cs typeface="Calibri"/>
            </a:endParaRPr>
          </a:p>
        </p:txBody>
      </p:sp>
      <p:sp>
        <p:nvSpPr>
          <p:cNvPr id="11469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Also:</a:t>
            </a:r>
            <a:r>
              <a:rPr lang="en-US" baseline="0" dirty="0" smtClean="0"/>
              <a:t> </a:t>
            </a:r>
            <a:r>
              <a:rPr lang="en-US" dirty="0" smtClean="0"/>
              <a:t>Authority and additional sections represent names that are within the same domain as the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34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Query ID role: must match request and reply.</a:t>
            </a:r>
          </a:p>
          <a:p>
            <a:endParaRPr lang="en-US" dirty="0" smtClean="0"/>
          </a:p>
          <a:p>
            <a:r>
              <a:rPr lang="en-US" dirty="0" smtClean="0"/>
              <a:t>Back in the day DNS servers used consecutive query IDs</a:t>
            </a:r>
            <a:r>
              <a:rPr lang="en-US" baseline="0" dirty="0" smtClean="0"/>
              <a:t> (sensible thing to do).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So bad guy can now make a request to the victim NS for something in his domain and get a rough idea of current query ID.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24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bad guy has rough idea of query ID.</a:t>
            </a:r>
          </a:p>
          <a:p>
            <a:endParaRPr lang="en-US" dirty="0" smtClean="0"/>
          </a:p>
          <a:p>
            <a:r>
              <a:rPr lang="en-US" dirty="0" smtClean="0"/>
              <a:t>Assume nameserver allows outside queries</a:t>
            </a:r>
            <a:r>
              <a:rPr lang="en-US" baseline="0" dirty="0" smtClean="0"/>
              <a:t> from the bad guy.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Bad guy asks for </a:t>
            </a:r>
            <a:r>
              <a:rPr lang="en-US" b="1" baseline="0" dirty="0" err="1" smtClean="0"/>
              <a:t>www.barclays.co.uk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58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Let’s look at one query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Bad guy asks for www123.barclays.co.uk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Injects</a:t>
            </a:r>
            <a:r>
              <a:rPr lang="en-US" baseline="0" dirty="0" smtClean="0"/>
              <a:t> responses with random query IDs.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Glue records associate legit NS with bad guy’s IP.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656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subsequen</a:t>
            </a:r>
            <a:r>
              <a:rPr lang="en-US" baseline="0" dirty="0" smtClean="0"/>
              <a:t>tly the legit NS is cached in the victim 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victim NS still asks the target domain’s NS for the random names.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Inject responses with </a:t>
            </a:r>
            <a:r>
              <a:rPr lang="en-US" b="1" baseline="0" dirty="0" smtClean="0"/>
              <a:t>bogus glue records.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75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use DNSSEC.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7799F-A237-F94C-9295-1B5489A9053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501" y="753476"/>
            <a:ext cx="8739999" cy="1686509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03255"/>
            <a:ext cx="6400800" cy="2846649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11" descr="ucl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302783" y="4270417"/>
            <a:ext cx="541561" cy="623823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 userDrawn="1"/>
        </p:nvCxnSpPr>
        <p:spPr>
          <a:xfrm>
            <a:off x="185501" y="2573495"/>
            <a:ext cx="8739999" cy="0"/>
          </a:xfrm>
          <a:prstGeom prst="line">
            <a:avLst/>
          </a:prstGeom>
          <a:ln w="19050" cmpd="sng">
            <a:solidFill>
              <a:srgbClr val="000000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691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01" y="255747"/>
            <a:ext cx="8105011" cy="799059"/>
          </a:xfrm>
        </p:spPr>
        <p:txBody>
          <a:bodyPr anchor="b">
            <a:normAutofit/>
          </a:bodyPr>
          <a:lstStyle>
            <a:lvl1pPr algn="l"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1219993"/>
            <a:ext cx="8739999" cy="5093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501" y="6489441"/>
            <a:ext cx="2677885" cy="231323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Networked Systems 3035/GZ01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91900" y="6484452"/>
            <a:ext cx="2133600" cy="236312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F5C0EC31-23D6-1D42-99D7-2B6C49252C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85501" y="1115046"/>
            <a:ext cx="8739999" cy="0"/>
          </a:xfrm>
          <a:prstGeom prst="line">
            <a:avLst/>
          </a:prstGeom>
          <a:ln w="19050" cmpd="sng">
            <a:solidFill>
              <a:srgbClr val="000000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1" descr="ucl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87408" y="378999"/>
            <a:ext cx="538092" cy="619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330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Networked Systems 3035/GZ01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0EC31-23D6-1D42-99D7-2B6C49252CC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500" y="1243479"/>
            <a:ext cx="4316491" cy="51489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146" y="1243479"/>
            <a:ext cx="4309354" cy="51489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5501" y="262881"/>
            <a:ext cx="8105011" cy="799059"/>
          </a:xfrm>
        </p:spPr>
        <p:txBody>
          <a:bodyPr anchor="b">
            <a:normAutofit/>
          </a:bodyPr>
          <a:lstStyle>
            <a:lvl1pPr algn="l"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85501" y="6489441"/>
            <a:ext cx="2677885" cy="231323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Networked Systems 3035/GZ01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91900" y="6484452"/>
            <a:ext cx="2133600" cy="236312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F5C0EC31-23D6-1D42-99D7-2B6C49252C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85501" y="1115046"/>
            <a:ext cx="8739999" cy="0"/>
          </a:xfrm>
          <a:prstGeom prst="line">
            <a:avLst/>
          </a:prstGeom>
          <a:ln w="19050" cmpd="sng">
            <a:solidFill>
              <a:srgbClr val="000000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1" descr="ucl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87408" y="378999"/>
            <a:ext cx="538092" cy="619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372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501" y="1215232"/>
            <a:ext cx="42950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501" y="1952572"/>
            <a:ext cx="4295086" cy="44613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15232"/>
            <a:ext cx="42804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952572"/>
            <a:ext cx="4280474" cy="44613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185501" y="262881"/>
            <a:ext cx="8105011" cy="799059"/>
          </a:xfrm>
          <a:prstGeom prst="rect">
            <a:avLst/>
          </a:prstGeom>
          <a:ln w="9525" cap="rnd" cmpd="sng">
            <a:noFill/>
            <a:round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400" b="1" i="0" kern="1200">
                <a:solidFill>
                  <a:schemeClr val="tx2"/>
                </a:solidFill>
                <a:latin typeface="+mj-lt"/>
                <a:ea typeface="+mj-ea"/>
                <a:cs typeface="Helvetica Neue Medium"/>
              </a:defRPr>
            </a:lvl1pPr>
          </a:lstStyle>
          <a:p>
            <a:r>
              <a:rPr lang="en-US" dirty="0" smtClean="0">
                <a:cs typeface="Calibri"/>
              </a:rPr>
              <a:t>Click to edit Master title style</a:t>
            </a:r>
            <a:endParaRPr lang="en-US" dirty="0">
              <a:cs typeface="Calibri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85501" y="6489441"/>
            <a:ext cx="2677885" cy="231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1F497D"/>
                </a:solidFill>
              </a:rPr>
              <a:t>Networked Systems 3035/GZ01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791900" y="6484452"/>
            <a:ext cx="2133600" cy="236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C0EC31-23D6-1D42-99D7-2B6C49252CC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85501" y="1115046"/>
            <a:ext cx="8739999" cy="0"/>
          </a:xfrm>
          <a:prstGeom prst="line">
            <a:avLst/>
          </a:prstGeom>
          <a:ln w="19050" cmpd="sng">
            <a:solidFill>
              <a:srgbClr val="000000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1" descr="ucl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87408" y="378999"/>
            <a:ext cx="538092" cy="619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61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185501" y="262881"/>
            <a:ext cx="8105011" cy="799059"/>
          </a:xfrm>
          <a:prstGeom prst="rect">
            <a:avLst/>
          </a:prstGeom>
          <a:ln w="9525" cap="rnd" cmpd="sng">
            <a:noFill/>
            <a:round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400" b="1" i="0" kern="1200">
                <a:solidFill>
                  <a:schemeClr val="tx2"/>
                </a:solidFill>
                <a:latin typeface="+mj-lt"/>
                <a:ea typeface="+mj-ea"/>
                <a:cs typeface="Helvetica Neue Medium"/>
              </a:defRPr>
            </a:lvl1pPr>
          </a:lstStyle>
          <a:p>
            <a:r>
              <a:rPr lang="en-US" dirty="0" smtClean="0">
                <a:cs typeface="Calibri"/>
              </a:rPr>
              <a:t>Click to edit Master title style</a:t>
            </a:r>
            <a:endParaRPr lang="en-US" dirty="0">
              <a:cs typeface="Calibri"/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85501" y="6489441"/>
            <a:ext cx="2677885" cy="231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1F497D"/>
                </a:solidFill>
              </a:rPr>
              <a:t>Networked Systems 3035/GZ01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791900" y="6484452"/>
            <a:ext cx="2133600" cy="236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C0EC31-23D6-1D42-99D7-2B6C49252CC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85501" y="1115046"/>
            <a:ext cx="8739999" cy="0"/>
          </a:xfrm>
          <a:prstGeom prst="line">
            <a:avLst/>
          </a:prstGeom>
          <a:ln w="19050" cmpd="sng">
            <a:solidFill>
              <a:srgbClr val="000000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1" descr="ucl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87408" y="378999"/>
            <a:ext cx="538092" cy="619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7156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85501" y="6489441"/>
            <a:ext cx="2677885" cy="231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1F497D"/>
                </a:solidFill>
              </a:rPr>
              <a:t>Networked Systems 3035/GZ01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791900" y="6484452"/>
            <a:ext cx="2133600" cy="236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C0EC31-23D6-1D42-99D7-2B6C49252CC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1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85501" y="6489441"/>
            <a:ext cx="2677885" cy="231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1F497D"/>
                </a:solidFill>
              </a:rPr>
              <a:t>Networked Systems 3035/GZ01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791900" y="6484452"/>
            <a:ext cx="2133600" cy="236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C0EC31-23D6-1D42-99D7-2B6C49252CC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79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3A5D6-39BC-1843-8D83-C2165D8726BF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21EB-59E0-7B48-9FB7-CC39E45357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3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3A5D6-39BC-1843-8D83-C2165D8726BF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21EB-59E0-7B48-9FB7-CC39E45357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8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086" y="100467"/>
            <a:ext cx="8969829" cy="1143000"/>
          </a:xfrm>
          <a:prstGeom prst="rect">
            <a:avLst/>
          </a:prstGeom>
          <a:ln w="9525" cap="rnd" cmpd="sng">
            <a:noFill/>
            <a:round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085" y="1299029"/>
            <a:ext cx="8969829" cy="5014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085" y="6553651"/>
            <a:ext cx="2677885" cy="231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Networked Systems 3035/GZ01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3315" y="6553651"/>
            <a:ext cx="2133600" cy="236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5C0EC31-23D6-1D42-99D7-2B6C49252C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68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3600" b="1" i="0" kern="1200">
          <a:solidFill>
            <a:schemeClr val="tx2"/>
          </a:solidFill>
          <a:latin typeface="+mj-lt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+mn-lt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+mn-lt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+mn-lt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+mn-lt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2258"/>
            <a:ext cx="7772400" cy="72132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The Domain Name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749" y="3302003"/>
            <a:ext cx="7313757" cy="27460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b="1" dirty="0" smtClean="0">
                <a:solidFill>
                  <a:schemeClr val="tx1"/>
                </a:solidFill>
              </a:rPr>
              <a:t>3035/GZ01 </a:t>
            </a:r>
            <a:r>
              <a:rPr lang="en-US" sz="2600" b="1" i="1" dirty="0" smtClean="0">
                <a:solidFill>
                  <a:schemeClr val="tx1"/>
                </a:solidFill>
              </a:rPr>
              <a:t>Networked Systems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b="1" dirty="0" smtClean="0">
                <a:solidFill>
                  <a:schemeClr val="tx1"/>
                </a:solidFill>
              </a:rPr>
              <a:t>Kyle </a:t>
            </a:r>
            <a:r>
              <a:rPr lang="en-US" sz="2600" b="1" dirty="0" smtClean="0">
                <a:solidFill>
                  <a:schemeClr val="tx1"/>
                </a:solidFill>
              </a:rPr>
              <a:t>Jamieson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600" b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6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>
                <a:solidFill>
                  <a:schemeClr val="tx1"/>
                </a:solidFill>
              </a:rPr>
              <a:t>Department of Computer Science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>
                <a:solidFill>
                  <a:schemeClr val="tx1"/>
                </a:solidFill>
              </a:rPr>
              <a:t>University College London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1768831"/>
            <a:ext cx="8739999" cy="454488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The Domain Name System (DNS</a:t>
            </a:r>
            <a:r>
              <a:rPr lang="en-US" b="1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DNS </a:t>
            </a:r>
            <a:r>
              <a:rPr lang="en-US" dirty="0" smtClean="0"/>
              <a:t>security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Coursework </a:t>
            </a:r>
            <a:r>
              <a:rPr lang="en-US" dirty="0" smtClean="0"/>
              <a:t>2 </a:t>
            </a:r>
            <a:r>
              <a:rPr lang="en-US" dirty="0"/>
              <a:t>i</a:t>
            </a:r>
            <a:r>
              <a:rPr lang="en-US" dirty="0" smtClean="0"/>
              <a:t>ntroduction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Host names versus IP addresses</a:t>
            </a:r>
            <a:endParaRPr lang="en-US" dirty="0"/>
          </a:p>
        </p:txBody>
      </p:sp>
      <p:sp>
        <p:nvSpPr>
          <p:cNvPr id="7987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1F497D"/>
                </a:solidFill>
              </a:rPr>
              <a:t>Host names </a:t>
            </a:r>
            <a:r>
              <a:rPr lang="en-US" dirty="0" smtClean="0"/>
              <a:t>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www.bbc.co.uk</a:t>
            </a:r>
            <a:r>
              <a:rPr lang="en-US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Mnemonic name appreciated by humans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Variable length, full alphabet of characters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Provide little (if any) information about location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Examples: </a:t>
            </a:r>
            <a:r>
              <a:rPr lang="en-US" sz="2800" dirty="0" err="1" smtClean="0"/>
              <a:t>www.cnn.com</a:t>
            </a:r>
            <a:r>
              <a:rPr lang="en-US" sz="2800" dirty="0" smtClean="0"/>
              <a:t> and </a:t>
            </a:r>
            <a:r>
              <a:rPr lang="en-US" sz="2800" dirty="0" err="1" smtClean="0"/>
              <a:t>bbc.co.uk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1F497D"/>
                </a:solidFill>
              </a:rPr>
              <a:t>IP addresses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Numerical address appreciated by routers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Fixed length, binary number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Hierarchical, related to host location</a:t>
            </a:r>
          </a:p>
        </p:txBody>
      </p:sp>
      <p:sp>
        <p:nvSpPr>
          <p:cNvPr id="798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CB92-FDE6-9F49-BCD2-1BE01EB3918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Original design of the DNS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lnSpc>
                <a:spcPct val="80000"/>
              </a:lnSpc>
              <a:buFont typeface="Arial"/>
              <a:buChar char="•"/>
            </a:pPr>
            <a:r>
              <a:rPr lang="en-US" sz="2800" dirty="0">
                <a:latin typeface="Calibri"/>
                <a:cs typeface="Calibri"/>
              </a:rPr>
              <a:t>P</a:t>
            </a:r>
            <a:r>
              <a:rPr lang="en-US" sz="2800" dirty="0" smtClean="0">
                <a:latin typeface="Calibri"/>
                <a:cs typeface="Calibri"/>
              </a:rPr>
              <a:t>er</a:t>
            </a:r>
            <a:r>
              <a:rPr lang="en-US" sz="2800" dirty="0">
                <a:latin typeface="Calibri"/>
                <a:cs typeface="Calibri"/>
              </a:rPr>
              <a:t>-host </a:t>
            </a:r>
            <a:r>
              <a:rPr lang="en-US" sz="2800" dirty="0" smtClean="0">
                <a:latin typeface="Calibri"/>
                <a:cs typeface="Calibri"/>
              </a:rPr>
              <a:t>file named </a:t>
            </a:r>
            <a:r>
              <a:rPr lang="en-US" sz="2800" b="1" dirty="0">
                <a:latin typeface="Courier New" charset="0"/>
                <a:ea typeface="Calibri"/>
                <a:cs typeface="Calibri"/>
              </a:rPr>
              <a:t>/</a:t>
            </a:r>
            <a:r>
              <a:rPr lang="en-US" sz="2800" b="1" dirty="0" err="1">
                <a:latin typeface="Courier New" charset="0"/>
                <a:ea typeface="Calibri"/>
                <a:cs typeface="Calibri"/>
              </a:rPr>
              <a:t>etc</a:t>
            </a:r>
            <a:r>
              <a:rPr lang="en-US" sz="2800" b="1" dirty="0">
                <a:latin typeface="Courier New" charset="0"/>
                <a:ea typeface="Calibri"/>
                <a:cs typeface="Calibri"/>
              </a:rPr>
              <a:t>/</a:t>
            </a:r>
            <a:r>
              <a:rPr lang="en-US" sz="2800" b="1" dirty="0" smtClean="0">
                <a:latin typeface="Courier New" charset="0"/>
                <a:ea typeface="Calibri"/>
                <a:cs typeface="Calibri"/>
              </a:rPr>
              <a:t>hosts</a:t>
            </a:r>
            <a:endParaRPr lang="en-US" sz="2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ea typeface="Calibri"/>
                <a:cs typeface="Calibri"/>
              </a:rPr>
              <a:t>Flat </a:t>
            </a:r>
            <a:r>
              <a:rPr lang="en-US" sz="2800" dirty="0" smtClean="0">
                <a:latin typeface="Calibri"/>
                <a:ea typeface="Calibri"/>
                <a:cs typeface="Calibri"/>
              </a:rPr>
              <a:t>namespace: each line is an IP address and a name</a:t>
            </a:r>
            <a:endParaRPr lang="en-US" sz="2800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 smtClean="0">
                <a:latin typeface="Calibri"/>
                <a:ea typeface="Calibri"/>
                <a:cs typeface="Calibri"/>
              </a:rPr>
              <a:t>SRI </a:t>
            </a:r>
            <a:r>
              <a:rPr lang="en-US" sz="2800" dirty="0">
                <a:latin typeface="Calibri"/>
                <a:ea typeface="Calibri"/>
                <a:cs typeface="Calibri"/>
              </a:rPr>
              <a:t>(Menlo </a:t>
            </a:r>
            <a:r>
              <a:rPr lang="en-US" sz="2800" dirty="0" smtClean="0">
                <a:latin typeface="Calibri"/>
                <a:ea typeface="Calibri"/>
                <a:cs typeface="Calibri"/>
              </a:rPr>
              <a:t>Park, California) kept the </a:t>
            </a:r>
            <a:r>
              <a:rPr lang="en-US" sz="2800" dirty="0">
                <a:latin typeface="Calibri"/>
                <a:ea typeface="Calibri"/>
                <a:cs typeface="Calibri"/>
              </a:rPr>
              <a:t>master copy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>
                <a:latin typeface="Calibri"/>
                <a:ea typeface="Calibri"/>
                <a:cs typeface="Calibri"/>
              </a:rPr>
              <a:t>Everyone else downloads regularly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But, a single server doesn’t </a:t>
            </a:r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scale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ea typeface="Calibri"/>
                <a:cs typeface="Calibri"/>
              </a:rPr>
              <a:t>Traffic implosion (lookups </a:t>
            </a:r>
            <a:r>
              <a:rPr lang="en-US" sz="2800" dirty="0" smtClean="0">
                <a:latin typeface="Calibri"/>
                <a:ea typeface="Calibri"/>
                <a:cs typeface="Calibri"/>
              </a:rPr>
              <a:t>and </a:t>
            </a:r>
            <a:r>
              <a:rPr lang="en-US" sz="2800" dirty="0">
                <a:latin typeface="Calibri"/>
                <a:ea typeface="Calibri"/>
                <a:cs typeface="Calibri"/>
              </a:rPr>
              <a:t>updates)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ea typeface="Calibri"/>
                <a:cs typeface="Calibri"/>
              </a:rPr>
              <a:t>Single point of </a:t>
            </a:r>
            <a:r>
              <a:rPr lang="en-US" sz="2800" dirty="0" smtClean="0">
                <a:latin typeface="Calibri"/>
                <a:ea typeface="Calibri"/>
                <a:cs typeface="Calibri"/>
              </a:rPr>
              <a:t>failure</a:t>
            </a:r>
          </a:p>
          <a:p>
            <a:pPr lvl="1">
              <a:lnSpc>
                <a:spcPct val="80000"/>
              </a:lnSpc>
            </a:pPr>
            <a:endParaRPr lang="en-US" sz="2800" dirty="0">
              <a:latin typeface="Calibri"/>
              <a:ea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/>
                <a:ea typeface="Calibri"/>
                <a:cs typeface="Calibri"/>
              </a:rPr>
              <a:t>Need a distributed and hierarchical </a:t>
            </a:r>
            <a:r>
              <a:rPr lang="en-US" b="1" dirty="0" smtClean="0">
                <a:solidFill>
                  <a:srgbClr val="1F497D"/>
                </a:solidFill>
                <a:latin typeface="Calibri"/>
                <a:ea typeface="Calibri"/>
                <a:cs typeface="Calibri"/>
              </a:rPr>
              <a:t>collection</a:t>
            </a:r>
            <a:r>
              <a:rPr lang="en-US" dirty="0" smtClean="0">
                <a:solidFill>
                  <a:srgbClr val="1F497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smtClean="0">
                <a:latin typeface="Calibri"/>
                <a:ea typeface="Calibri"/>
                <a:cs typeface="Calibri"/>
              </a:rPr>
              <a:t>of servers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Domain Name System (DNS)</a:t>
            </a:r>
            <a:endParaRPr lang="en-US" dirty="0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Hierarchical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name space divided into pieces called </a:t>
            </a:r>
            <a:r>
              <a:rPr lang="en-US" b="1" i="1" dirty="0" smtClean="0">
                <a:solidFill>
                  <a:srgbClr val="1F497D"/>
                </a:solidFill>
              </a:rPr>
              <a:t>zones</a:t>
            </a:r>
          </a:p>
          <a:p>
            <a:pPr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dirty="0" smtClean="0"/>
              <a:t>Zones are distributed over a collection of DNS servers</a:t>
            </a:r>
          </a:p>
          <a:p>
            <a:pPr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dirty="0" smtClean="0"/>
              <a:t>Hierarchy of DNS servers</a:t>
            </a:r>
          </a:p>
          <a:p>
            <a:pPr lvl="1">
              <a:lnSpc>
                <a:spcPct val="70000"/>
              </a:lnSpc>
            </a:pPr>
            <a:r>
              <a:rPr lang="en-US" sz="2800" b="1" i="1" dirty="0" smtClean="0">
                <a:solidFill>
                  <a:srgbClr val="1F497D"/>
                </a:solidFill>
              </a:rPr>
              <a:t>Root</a:t>
            </a:r>
            <a:r>
              <a:rPr lang="en-US" sz="2800" dirty="0" smtClean="0">
                <a:solidFill>
                  <a:srgbClr val="1F497D"/>
                </a:solidFill>
              </a:rPr>
              <a:t> </a:t>
            </a:r>
            <a:r>
              <a:rPr lang="en-US" sz="2800" dirty="0" smtClean="0"/>
              <a:t>servers</a:t>
            </a:r>
            <a:r>
              <a:rPr lang="en-US" sz="2800" dirty="0" smtClean="0">
                <a:solidFill>
                  <a:srgbClr val="1F497D"/>
                </a:solidFill>
              </a:rPr>
              <a:t> </a:t>
            </a:r>
            <a:r>
              <a:rPr lang="en-US" sz="2800" dirty="0" smtClean="0"/>
              <a:t>(identity is hardwired into other servers)</a:t>
            </a:r>
          </a:p>
          <a:p>
            <a:pPr lvl="1">
              <a:lnSpc>
                <a:spcPct val="70000"/>
              </a:lnSpc>
            </a:pPr>
            <a:r>
              <a:rPr lang="en-US" sz="2800" b="1" i="1" dirty="0" smtClean="0">
                <a:solidFill>
                  <a:srgbClr val="1F497D"/>
                </a:solidFill>
              </a:rPr>
              <a:t>Top-level domain (TLD) </a:t>
            </a:r>
            <a:r>
              <a:rPr lang="en-US" sz="2800" dirty="0" smtClean="0"/>
              <a:t>servers</a:t>
            </a:r>
          </a:p>
          <a:p>
            <a:pPr lvl="1">
              <a:lnSpc>
                <a:spcPct val="70000"/>
              </a:lnSpc>
            </a:pPr>
            <a:r>
              <a:rPr lang="en-US" sz="2800" b="1" i="1" dirty="0" smtClean="0">
                <a:solidFill>
                  <a:srgbClr val="1F497D"/>
                </a:solidFill>
              </a:rPr>
              <a:t>Authoritative</a:t>
            </a:r>
            <a:r>
              <a:rPr lang="en-US" sz="2800" dirty="0" smtClean="0">
                <a:solidFill>
                  <a:srgbClr val="1F497D"/>
                </a:solidFill>
              </a:rPr>
              <a:t> </a:t>
            </a:r>
            <a:r>
              <a:rPr lang="en-US" sz="2800" dirty="0" smtClean="0"/>
              <a:t>DNS servers</a:t>
            </a:r>
          </a:p>
          <a:p>
            <a:pPr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dirty="0" smtClean="0"/>
              <a:t>Performing the translations</a:t>
            </a:r>
          </a:p>
          <a:p>
            <a:pPr lvl="1">
              <a:lnSpc>
                <a:spcPct val="70000"/>
              </a:lnSpc>
            </a:pPr>
            <a:r>
              <a:rPr lang="en-US" sz="2800" b="1" i="1" dirty="0" smtClean="0">
                <a:solidFill>
                  <a:srgbClr val="1F497D"/>
                </a:solidFill>
              </a:rPr>
              <a:t>Local DNS servers </a:t>
            </a:r>
            <a:r>
              <a:rPr lang="en-US" sz="2800" dirty="0" smtClean="0"/>
              <a:t>located near clients</a:t>
            </a:r>
          </a:p>
          <a:p>
            <a:pPr lvl="1">
              <a:lnSpc>
                <a:spcPct val="70000"/>
              </a:lnSpc>
            </a:pPr>
            <a:r>
              <a:rPr lang="en-US" sz="2800" b="1" i="1" dirty="0" smtClean="0">
                <a:solidFill>
                  <a:srgbClr val="1F497D"/>
                </a:solidFill>
              </a:rPr>
              <a:t>Resolver</a:t>
            </a:r>
            <a:r>
              <a:rPr lang="en-US" sz="2800" dirty="0" smtClean="0">
                <a:solidFill>
                  <a:srgbClr val="1F497D"/>
                </a:solidFill>
              </a:rPr>
              <a:t> </a:t>
            </a:r>
            <a:r>
              <a:rPr lang="en-US" sz="2800" dirty="0" smtClean="0"/>
              <a:t>software running on clients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0368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DNS namespace is </a:t>
            </a:r>
            <a:r>
              <a:rPr lang="en-US" dirty="0" smtClean="0"/>
              <a:t>hierarchical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4641292"/>
            <a:ext cx="8739999" cy="1672422"/>
          </a:xfrm>
        </p:spPr>
        <p:txBody>
          <a:bodyPr/>
          <a:lstStyle/>
          <a:p>
            <a:r>
              <a:rPr lang="en-US" dirty="0" smtClean="0"/>
              <a:t>Hierarchy of servers follows hierarchy of DNS zones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701411" y="1417638"/>
            <a:ext cx="5182877" cy="2552051"/>
            <a:chOff x="2701411" y="1417638"/>
            <a:chExt cx="5182877" cy="2552051"/>
          </a:xfrm>
        </p:grpSpPr>
        <p:sp>
          <p:nvSpPr>
            <p:cNvPr id="81927" name="Text Box 2"/>
            <p:cNvSpPr txBox="1">
              <a:spLocks noChangeArrowheads="1"/>
            </p:cNvSpPr>
            <p:nvPr/>
          </p:nvSpPr>
          <p:spPr bwMode="auto">
            <a:xfrm>
              <a:off x="3997377" y="1417638"/>
              <a:ext cx="2487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. </a:t>
              </a:r>
            </a:p>
          </p:txBody>
        </p:sp>
        <p:sp>
          <p:nvSpPr>
            <p:cNvPr id="81928" name="Text Box 4"/>
            <p:cNvSpPr txBox="1">
              <a:spLocks noChangeArrowheads="1"/>
            </p:cNvSpPr>
            <p:nvPr/>
          </p:nvSpPr>
          <p:spPr bwMode="auto">
            <a:xfrm>
              <a:off x="2701411" y="2386077"/>
              <a:ext cx="646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>
                  <a:latin typeface="Calibri"/>
                </a:rPr>
                <a:t>com.</a:t>
              </a:r>
            </a:p>
          </p:txBody>
        </p:sp>
        <p:sp>
          <p:nvSpPr>
            <p:cNvPr id="81929" name="Text Box 5"/>
            <p:cNvSpPr txBox="1">
              <a:spLocks noChangeArrowheads="1"/>
            </p:cNvSpPr>
            <p:nvPr/>
          </p:nvSpPr>
          <p:spPr bwMode="auto">
            <a:xfrm>
              <a:off x="3889376" y="2386077"/>
              <a:ext cx="4691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uk</a:t>
              </a:r>
              <a:r>
                <a:rPr lang="en-US" sz="1800" dirty="0">
                  <a:latin typeface="Calibri"/>
                </a:rPr>
                <a:t>.</a:t>
              </a:r>
            </a:p>
          </p:txBody>
        </p:sp>
        <p:sp>
          <p:nvSpPr>
            <p:cNvPr id="81930" name="Text Box 6"/>
            <p:cNvSpPr txBox="1">
              <a:spLocks noChangeArrowheads="1"/>
            </p:cNvSpPr>
            <p:nvPr/>
          </p:nvSpPr>
          <p:spPr bwMode="auto">
            <a:xfrm>
              <a:off x="6526054" y="2386075"/>
              <a:ext cx="60034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edu</a:t>
              </a:r>
              <a:r>
                <a:rPr lang="en-US" sz="1800" dirty="0">
                  <a:latin typeface="Calibri"/>
                </a:rPr>
                <a:t>.</a:t>
              </a:r>
            </a:p>
          </p:txBody>
        </p:sp>
        <p:sp>
          <p:nvSpPr>
            <p:cNvPr id="81931" name="Line 7"/>
            <p:cNvSpPr>
              <a:spLocks noChangeShapeType="1"/>
            </p:cNvSpPr>
            <p:nvPr/>
          </p:nvSpPr>
          <p:spPr bwMode="auto">
            <a:xfrm flipH="1">
              <a:off x="2993818" y="1784977"/>
              <a:ext cx="841709" cy="60109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81932" name="Line 8"/>
            <p:cNvSpPr>
              <a:spLocks noChangeShapeType="1"/>
            </p:cNvSpPr>
            <p:nvPr/>
          </p:nvSpPr>
          <p:spPr bwMode="auto">
            <a:xfrm flipH="1">
              <a:off x="4121777" y="1784976"/>
              <a:ext cx="0" cy="6010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81933" name="Line 9"/>
            <p:cNvSpPr>
              <a:spLocks noChangeShapeType="1"/>
            </p:cNvSpPr>
            <p:nvPr/>
          </p:nvSpPr>
          <p:spPr bwMode="auto">
            <a:xfrm>
              <a:off x="4479587" y="1784977"/>
              <a:ext cx="2146863" cy="601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81934" name="Text Box 10"/>
            <p:cNvSpPr txBox="1">
              <a:spLocks noChangeArrowheads="1"/>
            </p:cNvSpPr>
            <p:nvPr/>
          </p:nvSpPr>
          <p:spPr bwMode="auto">
            <a:xfrm>
              <a:off x="5491071" y="3002877"/>
              <a:ext cx="10618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cmu.edu</a:t>
              </a:r>
              <a:r>
                <a:rPr lang="en-US" sz="1800" dirty="0">
                  <a:latin typeface="Calibri"/>
                </a:rPr>
                <a:t>.</a:t>
              </a:r>
            </a:p>
          </p:txBody>
        </p:sp>
        <p:sp>
          <p:nvSpPr>
            <p:cNvPr id="81935" name="Text Box 11"/>
            <p:cNvSpPr txBox="1">
              <a:spLocks noChangeArrowheads="1"/>
            </p:cNvSpPr>
            <p:nvPr/>
          </p:nvSpPr>
          <p:spPr bwMode="auto">
            <a:xfrm>
              <a:off x="6826227" y="3020571"/>
              <a:ext cx="105806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mit.edu</a:t>
              </a:r>
              <a:r>
                <a:rPr lang="en-US" sz="1800" dirty="0">
                  <a:latin typeface="Calibri"/>
                </a:rPr>
                <a:t>.</a:t>
              </a:r>
            </a:p>
          </p:txBody>
        </p:sp>
        <p:sp>
          <p:nvSpPr>
            <p:cNvPr id="81936" name="Line 12"/>
            <p:cNvSpPr>
              <a:spLocks noChangeShapeType="1"/>
            </p:cNvSpPr>
            <p:nvPr/>
          </p:nvSpPr>
          <p:spPr bwMode="auto">
            <a:xfrm flipH="1">
              <a:off x="6053953" y="2720021"/>
              <a:ext cx="500935" cy="3339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81937" name="Line 13"/>
            <p:cNvSpPr>
              <a:spLocks noChangeShapeType="1"/>
            </p:cNvSpPr>
            <p:nvPr/>
          </p:nvSpPr>
          <p:spPr bwMode="auto">
            <a:xfrm>
              <a:off x="6984261" y="2720021"/>
              <a:ext cx="429373" cy="3339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81942" name="Text Box 18"/>
            <p:cNvSpPr txBox="1">
              <a:spLocks noChangeArrowheads="1"/>
            </p:cNvSpPr>
            <p:nvPr/>
          </p:nvSpPr>
          <p:spPr bwMode="auto">
            <a:xfrm>
              <a:off x="3753977" y="3020571"/>
              <a:ext cx="73559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ac.uk</a:t>
              </a:r>
              <a:r>
                <a:rPr lang="en-US" sz="1800" dirty="0">
                  <a:latin typeface="Calibri"/>
                </a:rPr>
                <a:t>. </a:t>
              </a:r>
            </a:p>
          </p:txBody>
        </p:sp>
        <p:sp>
          <p:nvSpPr>
            <p:cNvPr id="81943" name="Line 19"/>
            <p:cNvSpPr>
              <a:spLocks noChangeShapeType="1"/>
            </p:cNvSpPr>
            <p:nvPr/>
          </p:nvSpPr>
          <p:spPr bwMode="auto">
            <a:xfrm>
              <a:off x="4121777" y="2755409"/>
              <a:ext cx="0" cy="3005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4121777" y="3389903"/>
              <a:ext cx="0" cy="3005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0" name="Text Box 18"/>
            <p:cNvSpPr txBox="1">
              <a:spLocks noChangeArrowheads="1"/>
            </p:cNvSpPr>
            <p:nvPr/>
          </p:nvSpPr>
          <p:spPr bwMode="auto">
            <a:xfrm>
              <a:off x="3588912" y="3600357"/>
              <a:ext cx="10657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 dirty="0" err="1">
                  <a:latin typeface="Calibri"/>
                </a:rPr>
                <a:t>ucl.ac.uk</a:t>
              </a:r>
              <a:r>
                <a:rPr lang="en-US" sz="1800" dirty="0">
                  <a:latin typeface="Calibri"/>
                </a:rPr>
                <a:t>.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562390" y="1403370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Root: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7274" y="1972278"/>
            <a:ext cx="22555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/>
              <a:t>Top-</a:t>
            </a:r>
            <a:r>
              <a:rPr lang="en-US" sz="2400" b="1" dirty="0" smtClean="0"/>
              <a:t>level</a:t>
            </a:r>
          </a:p>
          <a:p>
            <a:pPr algn="r"/>
            <a:r>
              <a:rPr lang="en-US" sz="2400" b="1" dirty="0" smtClean="0"/>
              <a:t>Domains (TLDs)</a:t>
            </a:r>
            <a:r>
              <a:rPr lang="en-US" sz="2400" b="1" dirty="0"/>
              <a:t>:</a:t>
            </a:r>
          </a:p>
        </p:txBody>
      </p:sp>
      <p:pic>
        <p:nvPicPr>
          <p:cNvPr id="29" name="Picture 28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520" y="3472964"/>
            <a:ext cx="609600" cy="609600"/>
          </a:xfrm>
          <a:prstGeom prst="rect">
            <a:avLst/>
          </a:prstGeom>
        </p:spPr>
      </p:pic>
      <p:pic>
        <p:nvPicPr>
          <p:cNvPr id="30" name="Picture 29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572" y="1771199"/>
            <a:ext cx="609600" cy="609600"/>
          </a:xfrm>
          <a:prstGeom prst="rect">
            <a:avLst/>
          </a:prstGeom>
        </p:spPr>
      </p:pic>
      <p:pic>
        <p:nvPicPr>
          <p:cNvPr id="31" name="Picture 30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72" y="1923599"/>
            <a:ext cx="609600" cy="609600"/>
          </a:xfrm>
          <a:prstGeom prst="rect">
            <a:avLst/>
          </a:prstGeom>
        </p:spPr>
      </p:pic>
      <p:pic>
        <p:nvPicPr>
          <p:cNvPr id="32" name="Picture 31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372" y="207599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81443" y="1345521"/>
            <a:ext cx="8784893" cy="5079719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2"/>
                </a:solidFill>
              </a:rPr>
              <a:t>Hostname to IP address </a:t>
            </a:r>
            <a:r>
              <a:rPr lang="en-US" dirty="0" smtClean="0"/>
              <a:t>translation</a:t>
            </a:r>
          </a:p>
          <a:p>
            <a:pPr>
              <a:lnSpc>
                <a:spcPct val="70000"/>
              </a:lnSpc>
              <a:spcBef>
                <a:spcPts val="0"/>
              </a:spcBef>
            </a:pP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1F497D"/>
                </a:solidFill>
              </a:rPr>
              <a:t>IP address to hostname </a:t>
            </a:r>
            <a:r>
              <a:rPr lang="en-US" dirty="0" smtClean="0"/>
              <a:t>translation </a:t>
            </a:r>
            <a:r>
              <a:rPr lang="en-US" dirty="0" smtClean="0"/>
              <a:t>(</a:t>
            </a:r>
            <a:r>
              <a:rPr lang="en-US" b="1" i="1" dirty="0" smtClean="0">
                <a:solidFill>
                  <a:srgbClr val="1F497D"/>
                </a:solidFill>
              </a:rPr>
              <a:t>reverse lookup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b="1" i="1" dirty="0" smtClean="0">
                <a:solidFill>
                  <a:srgbClr val="1F497D"/>
                </a:solidFill>
              </a:rPr>
              <a:t>Host name </a:t>
            </a:r>
            <a:r>
              <a:rPr lang="en-US" b="1" i="1" dirty="0" smtClean="0">
                <a:solidFill>
                  <a:srgbClr val="1F497D"/>
                </a:solidFill>
              </a:rPr>
              <a:t>aliasing</a:t>
            </a:r>
            <a:r>
              <a:rPr lang="en-US" i="1" dirty="0" smtClean="0">
                <a:solidFill>
                  <a:srgbClr val="1F497D"/>
                </a:solidFill>
              </a:rPr>
              <a:t> </a:t>
            </a:r>
            <a:r>
              <a:rPr lang="en-US" dirty="0" smtClean="0"/>
              <a:t>allows other names for a host</a:t>
            </a:r>
            <a:endParaRPr lang="en-US" i="1" dirty="0" smtClean="0"/>
          </a:p>
          <a:p>
            <a:pPr lvl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Can be arbitrarily many aliases</a:t>
            </a:r>
          </a:p>
          <a:p>
            <a:pPr lvl="1">
              <a:lnSpc>
                <a:spcPct val="70000"/>
              </a:lnSpc>
              <a:spcBef>
                <a:spcPts val="0"/>
              </a:spcBef>
            </a:pPr>
            <a:r>
              <a:rPr lang="en-US" sz="2800" b="1" i="1" dirty="0" smtClean="0">
                <a:solidFill>
                  <a:schemeClr val="tx2"/>
                </a:solidFill>
              </a:rPr>
              <a:t>A</a:t>
            </a:r>
            <a:r>
              <a:rPr lang="en-US" sz="2800" b="1" i="1" dirty="0" smtClean="0">
                <a:solidFill>
                  <a:schemeClr val="tx2"/>
                </a:solidFill>
              </a:rPr>
              <a:t>lias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host names point to </a:t>
            </a:r>
            <a:r>
              <a:rPr lang="en-US" sz="2800" dirty="0" smtClean="0"/>
              <a:t>canonical hostname</a:t>
            </a:r>
            <a:endParaRPr lang="en-US" sz="2800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1F497D"/>
                </a:solidFill>
              </a:rPr>
              <a:t>Mail server </a:t>
            </a:r>
            <a:r>
              <a:rPr lang="en-US" dirty="0" smtClean="0"/>
              <a:t>location</a:t>
            </a:r>
          </a:p>
          <a:p>
            <a:pPr lvl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Lookup </a:t>
            </a:r>
            <a:r>
              <a:rPr lang="en-US" sz="2800" dirty="0" smtClean="0"/>
              <a:t>zone’s mail server based on zone name</a:t>
            </a:r>
            <a:endParaRPr lang="en-US" sz="2800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1F497D"/>
                </a:solidFill>
              </a:rPr>
              <a:t>Content distribution networks</a:t>
            </a:r>
          </a:p>
          <a:p>
            <a:pPr lvl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Load balancing among </a:t>
            </a:r>
            <a:r>
              <a:rPr lang="en-US" sz="2800" dirty="0" smtClean="0"/>
              <a:t>many servers </a:t>
            </a:r>
            <a:r>
              <a:rPr lang="en-US" sz="2800" dirty="0" smtClean="0"/>
              <a:t>with different IP addresses</a:t>
            </a:r>
          </a:p>
          <a:p>
            <a:pPr lvl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Complex, hierarchical arrangements are possible</a:t>
            </a:r>
          </a:p>
          <a:p>
            <a:pPr>
              <a:lnSpc>
                <a:spcPct val="7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uses of DNS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>DNS </a:t>
            </a:r>
            <a:r>
              <a:rPr lang="en-US" dirty="0" smtClean="0">
                <a:latin typeface="Calibri"/>
                <a:ea typeface="ＭＳ Ｐゴシック" charset="0"/>
                <a:cs typeface="ＭＳ Ｐゴシック" charset="0"/>
              </a:rPr>
              <a:t>root nameservers</a:t>
            </a:r>
            <a:endParaRPr lang="en-US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800" y="1227667"/>
            <a:ext cx="8785225" cy="1286933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dirty="0">
                <a:latin typeface="Calibri"/>
                <a:cs typeface="Calibri"/>
              </a:rPr>
              <a:t>13 root servers (see http://</a:t>
            </a:r>
            <a:r>
              <a:rPr lang="en-US" dirty="0" err="1">
                <a:latin typeface="Calibri"/>
                <a:cs typeface="Calibri"/>
              </a:rPr>
              <a:t>www.root-</a:t>
            </a:r>
            <a:r>
              <a:rPr lang="en-US" dirty="0" err="1" smtClean="0">
                <a:latin typeface="Calibri"/>
                <a:cs typeface="Calibri"/>
              </a:rPr>
              <a:t>servers.org</a:t>
            </a:r>
            <a:r>
              <a:rPr lang="en-US" dirty="0" smtClean="0">
                <a:latin typeface="Calibri"/>
                <a:cs typeface="Calibri"/>
              </a:rPr>
              <a:t>)</a:t>
            </a: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sz="2800" dirty="0">
                <a:latin typeface="Calibri"/>
                <a:ea typeface="Calibri"/>
                <a:cs typeface="Calibri"/>
              </a:rPr>
              <a:t>Labeled A through </a:t>
            </a:r>
            <a:r>
              <a:rPr lang="en-US" sz="2800" dirty="0" smtClean="0">
                <a:latin typeface="Calibri"/>
                <a:ea typeface="Calibri"/>
                <a:cs typeface="Calibri"/>
              </a:rPr>
              <a:t>M</a:t>
            </a:r>
            <a:endParaRPr lang="en-US" sz="2800" dirty="0">
              <a:latin typeface="Calibri"/>
              <a:ea typeface="Calibri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latin typeface="Calibri"/>
                <a:cs typeface="Calibri"/>
              </a:rPr>
              <a:t>Does </a:t>
            </a:r>
            <a:r>
              <a:rPr lang="en-US" b="1" dirty="0">
                <a:solidFill>
                  <a:srgbClr val="1F497D"/>
                </a:solidFill>
                <a:latin typeface="Calibri"/>
                <a:cs typeface="Calibri"/>
              </a:rPr>
              <a:t>this</a:t>
            </a:r>
            <a:r>
              <a:rPr lang="en-US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scale?</a:t>
            </a:r>
          </a:p>
        </p:txBody>
      </p:sp>
      <p:sp>
        <p:nvSpPr>
          <p:cNvPr id="73733" name="AutoShape 4"/>
          <p:cNvSpPr>
            <a:spLocks noChangeAspect="1" noChangeArrowheads="1"/>
          </p:cNvSpPr>
          <p:nvPr/>
        </p:nvSpPr>
        <p:spPr bwMode="auto">
          <a:xfrm>
            <a:off x="481013" y="3089275"/>
            <a:ext cx="7234237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3734" name="Picture 5" descr="worl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B USC-ISI Marina del Rey, CA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L ICANN Los Angeles, CA</a:t>
            </a:r>
          </a:p>
          <a:p>
            <a:pPr algn="ctr"/>
            <a:endParaRPr lang="en-US" sz="2400" b="0" dirty="0">
              <a:latin typeface="Times New Roman" charset="0"/>
              <a:cs typeface="Calibri"/>
            </a:endParaRPr>
          </a:p>
        </p:txBody>
      </p:sp>
      <p:sp>
        <p:nvSpPr>
          <p:cNvPr id="73737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8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E NASA Mt View, CA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F  Internet Software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   Consortium 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Alto, CA</a:t>
            </a:r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3739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0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I </a:t>
            </a:r>
            <a:r>
              <a:rPr lang="en-US" sz="1400" b="0" dirty="0" err="1">
                <a:latin typeface="Calibri"/>
                <a:cs typeface="Calibri"/>
              </a:rPr>
              <a:t>Autonomica</a:t>
            </a:r>
            <a:r>
              <a:rPr lang="en-US" sz="1400" b="0" dirty="0">
                <a:latin typeface="Calibri"/>
                <a:cs typeface="Calibri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Stockholm</a:t>
            </a:r>
          </a:p>
        </p:txBody>
      </p:sp>
      <p:sp>
        <p:nvSpPr>
          <p:cNvPr id="73741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2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K RIPE London</a:t>
            </a:r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3743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4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M WIDE Tokyo</a:t>
            </a:r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3745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6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, Dulles, VA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C Cogent, Herndon, VA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D U Maryland College Park, MD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Vienna, VA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H ARL Aberdeen, MD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Verisign</a:t>
            </a:r>
            <a:endParaRPr lang="en-US" sz="1400" b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ctr"/>
            <a:endParaRPr lang="en-US" sz="2800" b="0" dirty="0">
              <a:latin typeface="Times New Roman" charset="0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3952" y="6581001"/>
            <a:ext cx="1910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[Slide credit: Scott Shenker]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8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>DNS </a:t>
            </a:r>
            <a:r>
              <a:rPr lang="en-US" dirty="0" smtClean="0">
                <a:latin typeface="Calibri"/>
                <a:ea typeface="ＭＳ Ｐゴシック" charset="0"/>
                <a:cs typeface="ＭＳ Ｐゴシック" charset="0"/>
              </a:rPr>
              <a:t>root nameservers</a:t>
            </a:r>
            <a:endParaRPr lang="en-US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6268" y="1236133"/>
            <a:ext cx="8776758" cy="1456267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dirty="0">
                <a:latin typeface="Calibri"/>
                <a:cs typeface="Calibri"/>
              </a:rPr>
              <a:t>13 root servers (see http://</a:t>
            </a:r>
            <a:r>
              <a:rPr lang="en-US" dirty="0" err="1">
                <a:latin typeface="Calibri"/>
                <a:cs typeface="Calibri"/>
              </a:rPr>
              <a:t>www.root-</a:t>
            </a:r>
            <a:r>
              <a:rPr lang="en-US" dirty="0" err="1" smtClean="0">
                <a:latin typeface="Calibri"/>
                <a:cs typeface="Calibri"/>
              </a:rPr>
              <a:t>servers.org</a:t>
            </a:r>
            <a:r>
              <a:rPr lang="en-US" dirty="0" smtClean="0">
                <a:latin typeface="Calibri"/>
                <a:cs typeface="Calibri"/>
              </a:rPr>
              <a:t>)</a:t>
            </a: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sz="2800" dirty="0">
                <a:latin typeface="Calibri"/>
                <a:ea typeface="Calibri"/>
                <a:cs typeface="Calibri"/>
              </a:rPr>
              <a:t>Labeled A through M</a:t>
            </a:r>
          </a:p>
          <a:p>
            <a:pPr>
              <a:lnSpc>
                <a:spcPct val="70000"/>
              </a:lnSpc>
            </a:pPr>
            <a:r>
              <a:rPr lang="en-US" dirty="0" smtClean="0">
                <a:latin typeface="Calibri"/>
                <a:cs typeface="Calibri"/>
              </a:rPr>
              <a:t>Each server is really a cluster of servers (some geographically distributed), replication </a:t>
            </a:r>
            <a:r>
              <a:rPr lang="en-US" dirty="0">
                <a:latin typeface="Calibri"/>
                <a:cs typeface="Calibri"/>
              </a:rPr>
              <a:t>via </a:t>
            </a:r>
            <a:r>
              <a:rPr lang="en-US" b="1" dirty="0" smtClean="0">
                <a:solidFill>
                  <a:srgbClr val="1F497D"/>
                </a:solidFill>
                <a:latin typeface="Calibri"/>
                <a:cs typeface="Calibri"/>
              </a:rPr>
              <a:t>IP anycast</a:t>
            </a:r>
            <a:endParaRPr lang="en-US" b="1" dirty="0">
              <a:solidFill>
                <a:srgbClr val="1F497D"/>
              </a:solidFill>
              <a:latin typeface="Calibri"/>
              <a:cs typeface="Calibri"/>
            </a:endParaRPr>
          </a:p>
        </p:txBody>
      </p:sp>
      <p:sp>
        <p:nvSpPr>
          <p:cNvPr id="75781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5782" name="Picture 5" descr="worl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4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B USC-ISI Marina del Rey, CA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L ICANN Los Angeles, CA</a:t>
            </a:r>
          </a:p>
          <a:p>
            <a:pPr algn="ctr"/>
            <a:endParaRPr lang="en-US" sz="2400" b="0" dirty="0">
              <a:latin typeface="Times New Roman" charset="0"/>
              <a:cs typeface="Calibri"/>
            </a:endParaRPr>
          </a:p>
        </p:txBody>
      </p:sp>
      <p:sp>
        <p:nvSpPr>
          <p:cNvPr id="75785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6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E NASA Mt View, CA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F  Internet Software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   Consortium,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Alto, CA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  (and 37 other locations)</a:t>
            </a:r>
          </a:p>
          <a:p>
            <a:pPr algn="ctr"/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5787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8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I </a:t>
            </a:r>
            <a:r>
              <a:rPr lang="en-US" sz="1400" b="0" dirty="0" err="1">
                <a:latin typeface="Calibri"/>
                <a:cs typeface="Calibri"/>
              </a:rPr>
              <a:t>Autonomica</a:t>
            </a:r>
            <a:r>
              <a:rPr lang="en-US" sz="1400" b="0" dirty="0">
                <a:latin typeface="Calibri"/>
                <a:cs typeface="Calibri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Stockholm (plus 29 other locations)</a:t>
            </a:r>
          </a:p>
        </p:txBody>
      </p:sp>
      <p:sp>
        <p:nvSpPr>
          <p:cNvPr id="75789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90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K RIPE London (plus 16 other locations)</a:t>
            </a:r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5791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92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M WIDE Tokyo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plus Seoul, Paris,</a:t>
            </a:r>
            <a:b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San Francisco</a:t>
            </a:r>
            <a:endParaRPr lang="en-US" sz="3200" b="0" dirty="0">
              <a:latin typeface="Times New Roman" charset="0"/>
              <a:cs typeface="Calibri"/>
            </a:endParaRPr>
          </a:p>
        </p:txBody>
      </p:sp>
      <p:sp>
        <p:nvSpPr>
          <p:cNvPr id="75793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94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, Dulles, VA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C Cogent, Herndon, VA (also Los Angeles, NY, Chicago)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D U Maryland College Park, MD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Vienna, VA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H ARL Aberdeen, MD</a:t>
            </a:r>
          </a:p>
          <a:p>
            <a:pPr algn="l"/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Calibri"/>
                <a:cs typeface="Calibri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Calibri"/>
                <a:cs typeface="Calibri"/>
              </a:rPr>
              <a:t> (21 locations)</a:t>
            </a:r>
          </a:p>
          <a:p>
            <a:pPr algn="ctr"/>
            <a:endParaRPr lang="en-US" sz="2800" b="0" dirty="0">
              <a:latin typeface="Times New Roman" charset="0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3952" y="6581001"/>
            <a:ext cx="1910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[Slide credit: Scott Shenker]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41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TLD and Authoritative Servers</a:t>
            </a:r>
            <a:endParaRPr lang="en-US" dirty="0"/>
          </a:p>
        </p:txBody>
      </p:sp>
      <p:sp>
        <p:nvSpPr>
          <p:cNvPr id="8397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i="1" dirty="0" smtClean="0">
                <a:solidFill>
                  <a:srgbClr val="1F497D"/>
                </a:solidFill>
              </a:rPr>
              <a:t>Top-level domain (TLD) </a:t>
            </a:r>
            <a:r>
              <a:rPr lang="en-US" dirty="0" smtClean="0"/>
              <a:t>servers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Responsible for com, org, net, </a:t>
            </a:r>
            <a:r>
              <a:rPr lang="en-US" sz="2800" dirty="0" err="1" smtClean="0"/>
              <a:t>edu</a:t>
            </a:r>
            <a:r>
              <a:rPr lang="en-US" sz="2800" dirty="0" smtClean="0"/>
              <a:t>, etc, and all top-level country domains: </a:t>
            </a:r>
            <a:r>
              <a:rPr lang="en-US" sz="2800" dirty="0" err="1" smtClean="0"/>
              <a:t>uk</a:t>
            </a:r>
            <a:r>
              <a:rPr lang="en-US" sz="2800" dirty="0" smtClean="0"/>
              <a:t>, </a:t>
            </a:r>
            <a:r>
              <a:rPr lang="en-US" sz="2800" dirty="0" err="1" smtClean="0"/>
              <a:t>fr</a:t>
            </a:r>
            <a:r>
              <a:rPr lang="en-US" sz="2800" dirty="0" smtClean="0"/>
              <a:t>, ca, </a:t>
            </a:r>
            <a:r>
              <a:rPr lang="en-US" sz="2800" dirty="0" err="1" smtClean="0"/>
              <a:t>jp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800" i="1" dirty="0" smtClean="0"/>
              <a:t>Network Solutions </a:t>
            </a:r>
            <a:r>
              <a:rPr lang="en-US" sz="2800" dirty="0" smtClean="0"/>
              <a:t>maintains servers for com TLD</a:t>
            </a:r>
          </a:p>
          <a:p>
            <a:pPr lvl="1">
              <a:lnSpc>
                <a:spcPct val="80000"/>
              </a:lnSpc>
            </a:pPr>
            <a:r>
              <a:rPr lang="en-US" sz="2800" i="1" dirty="0" err="1" smtClean="0"/>
              <a:t>Educause</a:t>
            </a:r>
            <a:r>
              <a:rPr lang="en-US" sz="2800" i="1" dirty="0" smtClean="0"/>
              <a:t> </a:t>
            </a:r>
            <a:r>
              <a:rPr lang="en-US" sz="2800" dirty="0" smtClean="0"/>
              <a:t>for </a:t>
            </a:r>
            <a:r>
              <a:rPr lang="en-US" sz="2800" dirty="0" err="1" smtClean="0"/>
              <a:t>edu</a:t>
            </a:r>
            <a:r>
              <a:rPr lang="en-US" sz="2800" dirty="0" smtClean="0"/>
              <a:t> TLD</a:t>
            </a:r>
          </a:p>
          <a:p>
            <a:pPr lvl="1"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b="1" i="1" dirty="0" smtClean="0">
                <a:solidFill>
                  <a:srgbClr val="1F497D"/>
                </a:solidFill>
              </a:rPr>
              <a:t>Authoritative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/>
              <a:t>DNS servers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An organization’s DNS servers, providing authoritative information for organization’s servers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Can be maintained by organization or service provider</a:t>
            </a:r>
          </a:p>
          <a:p>
            <a:pPr lvl="1">
              <a:lnSpc>
                <a:spcPct val="8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Local name servers</a:t>
            </a:r>
            <a:endParaRPr lang="en-US" dirty="0"/>
          </a:p>
        </p:txBody>
      </p:sp>
      <p:sp>
        <p:nvSpPr>
          <p:cNvPr id="8499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Do not strictly belong to </a:t>
            </a:r>
            <a:r>
              <a:rPr lang="en-US" dirty="0" smtClean="0"/>
              <a:t>hierarchy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Each ISP (company, university) has one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Also called </a:t>
            </a:r>
            <a:r>
              <a:rPr lang="en-US" sz="2800" b="1" i="1" dirty="0" smtClean="0"/>
              <a:t>default</a:t>
            </a:r>
            <a:r>
              <a:rPr lang="en-US" sz="2800" dirty="0" smtClean="0"/>
              <a:t> or </a:t>
            </a:r>
            <a:r>
              <a:rPr lang="en-US" sz="2800" b="1" i="1" dirty="0" smtClean="0"/>
              <a:t>caching</a:t>
            </a:r>
            <a:r>
              <a:rPr lang="en-US" sz="2800" dirty="0" smtClean="0"/>
              <a:t> name server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When host makes DNS query, query is sent to its local DNS server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Acts as proxy, forwards query into hierarchy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Does work for the client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in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Most queries and responses are UDP datagrams</a:t>
            </a:r>
          </a:p>
          <a:p>
            <a:r>
              <a:rPr lang="en-US" sz="2800" dirty="0" smtClean="0"/>
              <a:t>Two types of queries:</a:t>
            </a:r>
          </a:p>
          <a:p>
            <a:endParaRPr lang="en-US" sz="2800" dirty="0" smtClean="0"/>
          </a:p>
          <a:p>
            <a:r>
              <a:rPr lang="en-US" sz="2800" b="1" dirty="0" smtClean="0">
                <a:solidFill>
                  <a:schemeClr val="accent2"/>
                </a:solidFill>
              </a:rPr>
              <a:t>Recursive: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b="1" dirty="0" smtClean="0">
                <a:solidFill>
                  <a:schemeClr val="accent1"/>
                </a:solidFill>
              </a:rPr>
              <a:t>Iterative:</a:t>
            </a:r>
          </a:p>
        </p:txBody>
      </p:sp>
      <p:pic>
        <p:nvPicPr>
          <p:cNvPr id="4" name="Picture 3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830" y="3390810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1" y="3390809"/>
            <a:ext cx="609600" cy="609600"/>
          </a:xfrm>
          <a:prstGeom prst="rect">
            <a:avLst/>
          </a:prstGeom>
        </p:spPr>
      </p:pic>
      <p:cxnSp>
        <p:nvCxnSpPr>
          <p:cNvPr id="6" name="Curved Connector 17"/>
          <p:cNvCxnSpPr>
            <a:stCxn id="5" idx="0"/>
            <a:endCxn id="4" idx="0"/>
          </p:cNvCxnSpPr>
          <p:nvPr/>
        </p:nvCxnSpPr>
        <p:spPr>
          <a:xfrm rot="16200000" flipH="1">
            <a:off x="4815114" y="2233295"/>
            <a:ext cx="1" cy="2315029"/>
          </a:xfrm>
          <a:prstGeom prst="curvedConnector3">
            <a:avLst>
              <a:gd name="adj1" fmla="val -22860000000"/>
            </a:avLst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7"/>
          <p:cNvCxnSpPr>
            <a:stCxn id="4" idx="2"/>
            <a:endCxn id="5" idx="2"/>
          </p:cNvCxnSpPr>
          <p:nvPr/>
        </p:nvCxnSpPr>
        <p:spPr>
          <a:xfrm rot="5400000" flipH="1">
            <a:off x="4815115" y="2842896"/>
            <a:ext cx="1" cy="2315029"/>
          </a:xfrm>
          <a:prstGeom prst="curvedConnector3">
            <a:avLst>
              <a:gd name="adj1" fmla="val -22860000000"/>
            </a:avLst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829" y="5180904"/>
            <a:ext cx="609600" cy="609600"/>
          </a:xfrm>
          <a:prstGeom prst="rect">
            <a:avLst/>
          </a:prstGeom>
        </p:spPr>
      </p:pic>
      <p:pic>
        <p:nvPicPr>
          <p:cNvPr id="13" name="Picture 12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5180903"/>
            <a:ext cx="609600" cy="609600"/>
          </a:xfrm>
          <a:prstGeom prst="rect">
            <a:avLst/>
          </a:prstGeom>
        </p:spPr>
      </p:pic>
      <p:cxnSp>
        <p:nvCxnSpPr>
          <p:cNvPr id="14" name="Curved Connector 17"/>
          <p:cNvCxnSpPr>
            <a:stCxn id="13" idx="0"/>
            <a:endCxn id="12" idx="0"/>
          </p:cNvCxnSpPr>
          <p:nvPr/>
        </p:nvCxnSpPr>
        <p:spPr>
          <a:xfrm rot="16200000" flipH="1">
            <a:off x="4815113" y="4023389"/>
            <a:ext cx="1" cy="2315029"/>
          </a:xfrm>
          <a:prstGeom prst="curvedConnector3">
            <a:avLst>
              <a:gd name="adj1" fmla="val -2286000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7"/>
          <p:cNvCxnSpPr>
            <a:stCxn id="12" idx="2"/>
            <a:endCxn id="13" idx="2"/>
          </p:cNvCxnSpPr>
          <p:nvPr/>
        </p:nvCxnSpPr>
        <p:spPr>
          <a:xfrm rot="5400000" flipH="1">
            <a:off x="4815114" y="4632990"/>
            <a:ext cx="1" cy="2315029"/>
          </a:xfrm>
          <a:prstGeom prst="curvedConnector3">
            <a:avLst>
              <a:gd name="adj1" fmla="val -2286000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98972" y="2806097"/>
            <a:ext cx="206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www.scholarly.edu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10635" y="4193929"/>
            <a:ext cx="3771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Answer:</a:t>
            </a:r>
            <a:r>
              <a:rPr lang="en-US" dirty="0" smtClean="0"/>
              <a:t> </a:t>
            </a:r>
            <a:r>
              <a:rPr lang="en-US" dirty="0" err="1" smtClean="0"/>
              <a:t>www.scholarly.edu</a:t>
            </a:r>
            <a:r>
              <a:rPr lang="en-US" dirty="0" smtClean="0"/>
              <a:t> A 10.0.0.1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98972" y="4618050"/>
            <a:ext cx="206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www.scholarly.edu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24554" y="6029403"/>
            <a:ext cx="259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Referral:</a:t>
            </a:r>
            <a:r>
              <a:rPr lang="en-US" dirty="0" smtClean="0"/>
              <a:t> .</a:t>
            </a:r>
            <a:r>
              <a:rPr lang="en-US" dirty="0" err="1" smtClean="0"/>
              <a:t>edu</a:t>
            </a:r>
            <a:r>
              <a:rPr lang="en-US" dirty="0" smtClean="0"/>
              <a:t> NS 10.2.3.1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757713" y="3151239"/>
            <a:ext cx="73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Client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1300" y="3206145"/>
            <a:ext cx="445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NS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236628" y="4996238"/>
            <a:ext cx="445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37984" y="4984143"/>
            <a:ext cx="73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Client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recursive DNS lookup (simplified)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7966" y="5368715"/>
            <a:ext cx="2351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   Client</a:t>
            </a:r>
            <a:endParaRPr lang="en-US"/>
          </a:p>
          <a:p>
            <a:r>
              <a:rPr lang="en-US"/>
              <a:t>. (root):   NS 198.41.0.4</a:t>
            </a:r>
          </a:p>
        </p:txBody>
      </p:sp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85" y="5009875"/>
            <a:ext cx="609600" cy="609600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837985" y="1454093"/>
            <a:ext cx="4318938" cy="3860582"/>
            <a:chOff x="837985" y="1454093"/>
            <a:chExt cx="4318938" cy="3860582"/>
          </a:xfrm>
        </p:grpSpPr>
        <p:sp>
          <p:nvSpPr>
            <p:cNvPr id="4" name="TextBox 3"/>
            <p:cNvSpPr txBox="1"/>
            <p:nvPr/>
          </p:nvSpPr>
          <p:spPr>
            <a:xfrm>
              <a:off x="1820574" y="1454093"/>
              <a:ext cx="33363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. (root) authority </a:t>
              </a:r>
              <a:r>
                <a:rPr lang="en-US"/>
                <a:t>198.41.0.4</a:t>
              </a:r>
            </a:p>
            <a:p>
              <a:pPr>
                <a:tabLst>
                  <a:tab pos="811213" algn="l"/>
                </a:tabLst>
              </a:pPr>
              <a:r>
                <a:rPr lang="en-US"/>
                <a:t>edu.:	NS 192.5.6.30</a:t>
              </a:r>
            </a:p>
            <a:p>
              <a:pPr>
                <a:tabLst>
                  <a:tab pos="811213" algn="l"/>
                </a:tabLst>
              </a:pPr>
              <a:r>
                <a:rPr lang="en-US"/>
                <a:t>no.:	NS 158.38.8.133 </a:t>
              </a:r>
            </a:p>
            <a:p>
              <a:pPr>
                <a:tabLst>
                  <a:tab pos="811213" algn="l"/>
                </a:tabLst>
              </a:pPr>
              <a:r>
                <a:rPr lang="en-US"/>
                <a:t>uk.:	NS 156.154.100.3</a:t>
              </a:r>
            </a:p>
          </p:txBody>
        </p:sp>
        <p:pic>
          <p:nvPicPr>
            <p:cNvPr id="5" name="Picture 4" descr="server-48x48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2784" y="1776478"/>
              <a:ext cx="609600" cy="609600"/>
            </a:xfrm>
            <a:prstGeom prst="rect">
              <a:avLst/>
            </a:prstGeom>
          </p:spPr>
        </p:pic>
        <p:cxnSp>
          <p:nvCxnSpPr>
            <p:cNvPr id="9" name="Shape 8"/>
            <p:cNvCxnSpPr>
              <a:stCxn id="6" idx="0"/>
              <a:endCxn id="5" idx="1"/>
            </p:cNvCxnSpPr>
            <p:nvPr/>
          </p:nvCxnSpPr>
          <p:spPr>
            <a:xfrm rot="5400000" flipH="1" flipV="1">
              <a:off x="-473914" y="3393178"/>
              <a:ext cx="2928597" cy="30479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hape 10"/>
            <p:cNvCxnSpPr>
              <a:stCxn id="5" idx="2"/>
              <a:endCxn id="6" idx="3"/>
            </p:cNvCxnSpPr>
            <p:nvPr/>
          </p:nvCxnSpPr>
          <p:spPr>
            <a:xfrm rot="5400000">
              <a:off x="-169113" y="3697977"/>
              <a:ext cx="2928597" cy="30479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820573" y="2819400"/>
            <a:ext cx="2726749" cy="914400"/>
            <a:chOff x="1820573" y="2819400"/>
            <a:chExt cx="2726749" cy="914400"/>
          </a:xfrm>
        </p:grpSpPr>
        <p:sp>
          <p:nvSpPr>
            <p:cNvPr id="19" name="Line Callout 1 (No Border) 18"/>
            <p:cNvSpPr/>
            <p:nvPr/>
          </p:nvSpPr>
          <p:spPr>
            <a:xfrm>
              <a:off x="1820573" y="3276600"/>
              <a:ext cx="2726749" cy="457200"/>
            </a:xfrm>
            <a:prstGeom prst="callout1">
              <a:avLst>
                <a:gd name="adj1" fmla="val 46527"/>
                <a:gd name="adj2" fmla="val 1065"/>
                <a:gd name="adj3" fmla="val 129087"/>
                <a:gd name="adj4" fmla="val -14666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Contact 192.5.6.30 for edu.</a:t>
              </a:r>
            </a:p>
            <a:p>
              <a:endParaRPr lang="en-US"/>
            </a:p>
          </p:txBody>
        </p:sp>
        <p:sp>
          <p:nvSpPr>
            <p:cNvPr id="20" name="Line Callout 1 (No Border) 19"/>
            <p:cNvSpPr/>
            <p:nvPr/>
          </p:nvSpPr>
          <p:spPr>
            <a:xfrm>
              <a:off x="1820574" y="2819400"/>
              <a:ext cx="2178869" cy="457200"/>
            </a:xfrm>
            <a:prstGeom prst="callout1">
              <a:avLst>
                <a:gd name="adj1" fmla="val 46527"/>
                <a:gd name="adj2" fmla="val 1065"/>
                <a:gd name="adj3" fmla="val 105963"/>
                <a:gd name="adj4" fmla="val -43233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www.scholarly.edu?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37985" y="2671722"/>
            <a:ext cx="8187042" cy="2642953"/>
            <a:chOff x="837985" y="2671722"/>
            <a:chExt cx="8187042" cy="2642953"/>
          </a:xfrm>
        </p:grpSpPr>
        <p:pic>
          <p:nvPicPr>
            <p:cNvPr id="21" name="Picture 20" descr="server-48x48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7324" y="2971800"/>
              <a:ext cx="609600" cy="6096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156924" y="2671722"/>
              <a:ext cx="38681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edu. authority </a:t>
              </a:r>
              <a:r>
                <a:rPr lang="en-US"/>
                <a:t>192.5.6.30</a:t>
              </a:r>
            </a:p>
            <a:p>
              <a:pPr>
                <a:tabLst>
                  <a:tab pos="985838" algn="l"/>
                </a:tabLst>
              </a:pPr>
              <a:r>
                <a:rPr lang="en-US"/>
                <a:t>scholarly.edu.:	NS 12.35.1.1</a:t>
              </a:r>
            </a:p>
            <a:p>
              <a:pPr>
                <a:tabLst>
                  <a:tab pos="985838" algn="l"/>
                </a:tabLst>
              </a:pPr>
              <a:r>
                <a:rPr lang="en-US"/>
                <a:t>pedantic.edu.:	NS 19.31.1.1</a:t>
              </a:r>
            </a:p>
          </p:txBody>
        </p:sp>
        <p:cxnSp>
          <p:nvCxnSpPr>
            <p:cNvPr id="24" name="Shape 23"/>
            <p:cNvCxnSpPr>
              <a:stCxn id="6" idx="0"/>
              <a:endCxn id="21" idx="1"/>
            </p:cNvCxnSpPr>
            <p:nvPr/>
          </p:nvCxnSpPr>
          <p:spPr>
            <a:xfrm rot="5400000" flipH="1" flipV="1">
              <a:off x="1826017" y="2288569"/>
              <a:ext cx="1733275" cy="370933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hape 25"/>
            <p:cNvCxnSpPr>
              <a:stCxn id="21" idx="2"/>
              <a:endCxn id="6" idx="3"/>
            </p:cNvCxnSpPr>
            <p:nvPr/>
          </p:nvCxnSpPr>
          <p:spPr>
            <a:xfrm rot="5400000">
              <a:off x="2130818" y="2593368"/>
              <a:ext cx="1733275" cy="370933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1963042" y="3823652"/>
            <a:ext cx="7061985" cy="457200"/>
            <a:chOff x="1963042" y="3823652"/>
            <a:chExt cx="7061985" cy="457200"/>
          </a:xfrm>
        </p:grpSpPr>
        <p:sp>
          <p:nvSpPr>
            <p:cNvPr id="29" name="Line Callout 1 (No Border) 28"/>
            <p:cNvSpPr/>
            <p:nvPr/>
          </p:nvSpPr>
          <p:spPr>
            <a:xfrm>
              <a:off x="1963042" y="3823652"/>
              <a:ext cx="2178869" cy="457200"/>
            </a:xfrm>
            <a:prstGeom prst="callout1">
              <a:avLst>
                <a:gd name="adj1" fmla="val 40617"/>
                <a:gd name="adj2" fmla="val 92843"/>
                <a:gd name="adj3" fmla="val -106794"/>
                <a:gd name="adj4" fmla="val 103736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www.scholarly.edu?</a:t>
              </a:r>
            </a:p>
          </p:txBody>
        </p:sp>
        <p:sp>
          <p:nvSpPr>
            <p:cNvPr id="30" name="Line Callout 1 (No Border) 29"/>
            <p:cNvSpPr/>
            <p:nvPr/>
          </p:nvSpPr>
          <p:spPr>
            <a:xfrm>
              <a:off x="5156923" y="3823652"/>
              <a:ext cx="3868104" cy="457200"/>
            </a:xfrm>
            <a:prstGeom prst="callout1">
              <a:avLst>
                <a:gd name="adj1" fmla="val 52437"/>
                <a:gd name="adj2" fmla="val 1694"/>
                <a:gd name="adj3" fmla="val 102492"/>
                <a:gd name="adj4" fmla="val -17705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Contact 12.35.1.1 for scholarly.edu.</a:t>
              </a:r>
            </a:p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37985" y="5009875"/>
            <a:ext cx="8187042" cy="923330"/>
            <a:chOff x="837985" y="5009875"/>
            <a:chExt cx="8187042" cy="923330"/>
          </a:xfrm>
        </p:grpSpPr>
        <p:pic>
          <p:nvPicPr>
            <p:cNvPr id="27" name="Picture 26" descr="server-48x48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7323" y="5166739"/>
              <a:ext cx="609600" cy="60960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5156923" y="5009875"/>
              <a:ext cx="38681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scholarly.edu. authority </a:t>
              </a:r>
              <a:r>
                <a:rPr lang="en-US"/>
                <a:t>12.35.1.1</a:t>
              </a:r>
            </a:p>
            <a:p>
              <a:pPr>
                <a:tabLst>
                  <a:tab pos="985838" algn="l"/>
                </a:tabLst>
              </a:pPr>
              <a:r>
                <a:rPr lang="en-US"/>
                <a:t>www.scholarly.edu.: A 12.35.2.30</a:t>
              </a:r>
            </a:p>
            <a:p>
              <a:pPr>
                <a:tabLst>
                  <a:tab pos="985838" algn="l"/>
                </a:tabLst>
              </a:pPr>
              <a:r>
                <a:rPr lang="en-US"/>
                <a:t>imap.scholarly.edu.: A 12.35.2.31 </a:t>
              </a:r>
            </a:p>
          </p:txBody>
        </p:sp>
        <p:cxnSp>
          <p:nvCxnSpPr>
            <p:cNvPr id="32" name="Curved Connector 31"/>
            <p:cNvCxnSpPr>
              <a:stCxn id="6" idx="0"/>
              <a:endCxn id="27" idx="0"/>
            </p:cNvCxnSpPr>
            <p:nvPr/>
          </p:nvCxnSpPr>
          <p:spPr>
            <a:xfrm rot="16200000" flipH="1">
              <a:off x="2766622" y="3081238"/>
              <a:ext cx="156864" cy="4014138"/>
            </a:xfrm>
            <a:prstGeom prst="curvedConnector3">
              <a:avLst>
                <a:gd name="adj1" fmla="val -145731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stCxn id="27" idx="2"/>
              <a:endCxn id="6" idx="2"/>
            </p:cNvCxnSpPr>
            <p:nvPr/>
          </p:nvCxnSpPr>
          <p:spPr>
            <a:xfrm rot="5400000" flipH="1">
              <a:off x="2766622" y="3690838"/>
              <a:ext cx="156864" cy="4014138"/>
            </a:xfrm>
            <a:prstGeom prst="curvedConnector3">
              <a:avLst>
                <a:gd name="adj1" fmla="val -145731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1168991" y="5906966"/>
            <a:ext cx="2119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620713" algn="l"/>
              </a:tabLst>
            </a:pPr>
            <a:r>
              <a:rPr lang="en-US"/>
              <a:t>edu.:   NS 192.5.6.30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2592" y="6145672"/>
            <a:ext cx="285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985838" algn="l"/>
              </a:tabLst>
            </a:pPr>
            <a:r>
              <a:rPr lang="en-US"/>
              <a:t>scholarly.edu.:	  NS 12.35.1.1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52384" y="4280852"/>
            <a:ext cx="7045332" cy="2322020"/>
            <a:chOff x="1752384" y="4280852"/>
            <a:chExt cx="7045332" cy="2322020"/>
          </a:xfrm>
        </p:grpSpPr>
        <p:sp>
          <p:nvSpPr>
            <p:cNvPr id="46" name="Line Callout 1 (No Border) 45"/>
            <p:cNvSpPr/>
            <p:nvPr/>
          </p:nvSpPr>
          <p:spPr>
            <a:xfrm>
              <a:off x="1752384" y="4280852"/>
              <a:ext cx="2178869" cy="457200"/>
            </a:xfrm>
            <a:prstGeom prst="callout1">
              <a:avLst>
                <a:gd name="adj1" fmla="val 40617"/>
                <a:gd name="adj2" fmla="val 92843"/>
                <a:gd name="adj3" fmla="val 126646"/>
                <a:gd name="adj4" fmla="val 107456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www.scholarly.edu?</a:t>
              </a:r>
            </a:p>
          </p:txBody>
        </p:sp>
        <p:sp>
          <p:nvSpPr>
            <p:cNvPr id="48" name="Line Callout 1 (No Border) 47"/>
            <p:cNvSpPr/>
            <p:nvPr/>
          </p:nvSpPr>
          <p:spPr>
            <a:xfrm>
              <a:off x="5156924" y="6145672"/>
              <a:ext cx="3640792" cy="457200"/>
            </a:xfrm>
            <a:prstGeom prst="callout1">
              <a:avLst>
                <a:gd name="adj1" fmla="val 43572"/>
                <a:gd name="adj2" fmla="val 435"/>
                <a:gd name="adj3" fmla="val -44740"/>
                <a:gd name="adj4" fmla="val -28373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>
                  <a:solidFill>
                    <a:srgbClr val="000000"/>
                  </a:solidFill>
                  <a:cs typeface="Courier"/>
                </a:rPr>
                <a:t>www.scholarly.edu.: A 12.35.51.30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293090" y="4276204"/>
            <a:ext cx="2247916" cy="2339893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sz="half" idx="1"/>
          </p:nvPr>
        </p:nvSpPr>
        <p:spPr>
          <a:xfrm>
            <a:off x="4648200" y="1826381"/>
            <a:ext cx="4038600" cy="4190925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Client’s resolver makes a </a:t>
            </a:r>
            <a:r>
              <a:rPr lang="en-US" b="1" dirty="0" smtClean="0">
                <a:solidFill>
                  <a:schemeClr val="accent2"/>
                </a:solidFill>
              </a:rPr>
              <a:t>recursive </a:t>
            </a:r>
            <a:r>
              <a:rPr lang="en-US" dirty="0" smtClean="0"/>
              <a:t>query </a:t>
            </a:r>
            <a:r>
              <a:rPr lang="en-US" dirty="0" smtClean="0"/>
              <a:t>to local 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Local NS processing:</a:t>
            </a:r>
          </a:p>
          <a:p>
            <a:pPr lvl="1"/>
            <a:r>
              <a:rPr lang="en-US" dirty="0" smtClean="0"/>
              <a:t>Local NS sends </a:t>
            </a:r>
            <a:r>
              <a:rPr lang="en-US" b="1" dirty="0" smtClean="0">
                <a:solidFill>
                  <a:schemeClr val="accent1"/>
                </a:solidFill>
              </a:rPr>
              <a:t>iterative </a:t>
            </a:r>
            <a:r>
              <a:rPr lang="en-US" dirty="0" smtClean="0"/>
              <a:t>queries to other </a:t>
            </a:r>
            <a:r>
              <a:rPr lang="en-US" dirty="0" err="1" smtClean="0"/>
              <a:t>NS’s</a:t>
            </a:r>
            <a:endParaRPr lang="en-US" dirty="0" smtClean="0"/>
          </a:p>
          <a:p>
            <a:pPr lvl="1"/>
            <a:r>
              <a:rPr lang="en-US" dirty="0" smtClean="0"/>
              <a:t>or, finds answer in cache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Local NS responds with an answer to the client’s request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NS does clients’ work</a:t>
            </a:r>
          </a:p>
        </p:txBody>
      </p:sp>
      <p:pic>
        <p:nvPicPr>
          <p:cNvPr id="3" name="Picture 2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015" y="4348774"/>
            <a:ext cx="609600" cy="609600"/>
          </a:xfrm>
          <a:prstGeom prst="rect">
            <a:avLst/>
          </a:prstGeom>
        </p:spPr>
      </p:pic>
      <p:pic>
        <p:nvPicPr>
          <p:cNvPr id="4" name="Picture 3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" y="5530995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864249"/>
            <a:ext cx="609600" cy="609600"/>
          </a:xfrm>
          <a:prstGeom prst="rect">
            <a:avLst/>
          </a:prstGeom>
        </p:spPr>
      </p:pic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25097"/>
            <a:ext cx="609600" cy="609600"/>
          </a:xfrm>
          <a:prstGeom prst="rect">
            <a:avLst/>
          </a:prstGeom>
        </p:spPr>
      </p:pic>
      <p:pic>
        <p:nvPicPr>
          <p:cNvPr id="8" name="Picture 7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669" y="4348774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696" y="2633005"/>
            <a:ext cx="609600" cy="609600"/>
          </a:xfrm>
          <a:prstGeom prst="rect">
            <a:avLst/>
          </a:prstGeom>
        </p:spPr>
      </p:pic>
      <p:pic>
        <p:nvPicPr>
          <p:cNvPr id="10" name="Picture 9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23405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4000" y="5955929"/>
            <a:ext cx="8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0751" y="1600200"/>
            <a:ext cx="95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Root 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391" y="2231922"/>
            <a:ext cx="85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TLD 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13475" y="5168619"/>
            <a:ext cx="177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Authoritative NS</a:t>
            </a:r>
          </a:p>
        </p:txBody>
      </p:sp>
      <p:cxnSp>
        <p:nvCxnSpPr>
          <p:cNvPr id="18" name="Curved Connector 17"/>
          <p:cNvCxnSpPr>
            <a:stCxn id="4" idx="0"/>
            <a:endCxn id="3" idx="1"/>
          </p:cNvCxnSpPr>
          <p:nvPr/>
        </p:nvCxnSpPr>
        <p:spPr>
          <a:xfrm rot="5400000" flipH="1" flipV="1">
            <a:off x="671905" y="4939885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17"/>
          <p:cNvCxnSpPr>
            <a:stCxn id="3" idx="2"/>
            <a:endCxn id="4" idx="3"/>
          </p:cNvCxnSpPr>
          <p:nvPr/>
        </p:nvCxnSpPr>
        <p:spPr>
          <a:xfrm rot="5400000">
            <a:off x="976705" y="5244684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7"/>
          <p:cNvCxnSpPr>
            <a:stCxn id="3" idx="0"/>
            <a:endCxn id="10" idx="3"/>
          </p:cNvCxnSpPr>
          <p:nvPr/>
        </p:nvCxnSpPr>
        <p:spPr>
          <a:xfrm rot="16200000" flipV="1">
            <a:off x="307024" y="3087982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0751" y="4634414"/>
            <a:ext cx="672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Local</a:t>
            </a:r>
          </a:p>
          <a:p>
            <a:pPr algn="ctr"/>
            <a:r>
              <a:rPr lang="en-US" b="1" dirty="0" smtClean="0"/>
              <a:t>NS</a:t>
            </a:r>
            <a:endParaRPr lang="en-US" b="1" dirty="0"/>
          </a:p>
        </p:txBody>
      </p:sp>
      <p:cxnSp>
        <p:nvCxnSpPr>
          <p:cNvPr id="34" name="Curved Connector 17"/>
          <p:cNvCxnSpPr>
            <a:stCxn id="10" idx="2"/>
            <a:endCxn id="3" idx="1"/>
          </p:cNvCxnSpPr>
          <p:nvPr/>
        </p:nvCxnSpPr>
        <p:spPr>
          <a:xfrm rot="16200000" flipH="1">
            <a:off x="2223" y="3392781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17"/>
          <p:cNvCxnSpPr>
            <a:stCxn id="3" idx="3"/>
            <a:endCxn id="9" idx="2"/>
          </p:cNvCxnSpPr>
          <p:nvPr/>
        </p:nvCxnSpPr>
        <p:spPr>
          <a:xfrm flipV="1">
            <a:off x="1872615" y="3242605"/>
            <a:ext cx="954881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7"/>
          <p:cNvCxnSpPr>
            <a:stCxn id="9" idx="1"/>
            <a:endCxn id="3" idx="0"/>
          </p:cNvCxnSpPr>
          <p:nvPr/>
        </p:nvCxnSpPr>
        <p:spPr>
          <a:xfrm rot="10800000" flipV="1">
            <a:off x="1567816" y="2937804"/>
            <a:ext cx="954881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17"/>
          <p:cNvCxnSpPr>
            <a:stCxn id="3" idx="0"/>
            <a:endCxn id="8" idx="0"/>
          </p:cNvCxnSpPr>
          <p:nvPr/>
        </p:nvCxnSpPr>
        <p:spPr>
          <a:xfrm rot="5400000" flipH="1" flipV="1">
            <a:off x="2476142" y="3440447"/>
            <a:ext cx="1588" cy="1816654"/>
          </a:xfrm>
          <a:prstGeom prst="curvedConnector3">
            <a:avLst>
              <a:gd name="adj1" fmla="val 14395466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17"/>
          <p:cNvCxnSpPr>
            <a:stCxn id="8" idx="2"/>
            <a:endCxn id="3" idx="2"/>
          </p:cNvCxnSpPr>
          <p:nvPr/>
        </p:nvCxnSpPr>
        <p:spPr>
          <a:xfrm rot="5400000">
            <a:off x="2476142" y="4050047"/>
            <a:ext cx="1588" cy="1816654"/>
          </a:xfrm>
          <a:prstGeom prst="curvedConnector3">
            <a:avLst>
              <a:gd name="adj1" fmla="val 14395466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811454" y="4813484"/>
            <a:ext cx="572846" cy="2881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>
            <a:spLocks/>
          </p:cNvSpPr>
          <p:nvPr/>
        </p:nvSpPr>
        <p:spPr>
          <a:xfrm>
            <a:off x="185035" y="127810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Recursive query</a:t>
            </a:r>
            <a:endParaRPr lang="en-US" dirty="0"/>
          </a:p>
        </p:txBody>
      </p:sp>
      <p:sp>
        <p:nvSpPr>
          <p:cNvPr id="16" name="Content Placeholder 5"/>
          <p:cNvSpPr txBox="1">
            <a:spLocks/>
          </p:cNvSpPr>
          <p:nvPr/>
        </p:nvSpPr>
        <p:spPr>
          <a:xfrm>
            <a:off x="181444" y="2174875"/>
            <a:ext cx="4315945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600" dirty="0" smtClean="0"/>
              <a:t>Less burden on client</a:t>
            </a:r>
          </a:p>
          <a:p>
            <a:pPr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b="1" dirty="0" smtClean="0">
                <a:solidFill>
                  <a:srgbClr val="1F497D"/>
                </a:solidFill>
              </a:rPr>
              <a:t>More</a:t>
            </a:r>
            <a:r>
              <a:rPr lang="en-US" sz="2600" dirty="0" smtClean="0">
                <a:solidFill>
                  <a:srgbClr val="1F497D"/>
                </a:solidFill>
              </a:rPr>
              <a:t> </a:t>
            </a:r>
            <a:r>
              <a:rPr lang="en-US" sz="2600" b="1" dirty="0" smtClean="0">
                <a:solidFill>
                  <a:srgbClr val="1F497D"/>
                </a:solidFill>
              </a:rPr>
              <a:t>burden on nameserver </a:t>
            </a:r>
            <a:r>
              <a:rPr lang="en-US" sz="2600" dirty="0" smtClean="0"/>
              <a:t>(has to return an answer to the query)</a:t>
            </a:r>
          </a:p>
          <a:p>
            <a:pPr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Most root and TLD servers will not answer (shed load)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Local name server answers recursive query</a:t>
            </a:r>
            <a:endParaRPr lang="en-US" sz="2600" dirty="0"/>
          </a:p>
        </p:txBody>
      </p:sp>
      <p:sp>
        <p:nvSpPr>
          <p:cNvPr id="17" name="Text Placeholder 6"/>
          <p:cNvSpPr txBox="1">
            <a:spLocks/>
          </p:cNvSpPr>
          <p:nvPr/>
        </p:nvSpPr>
        <p:spPr>
          <a:xfrm>
            <a:off x="4645026" y="127810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Iterative query</a:t>
            </a:r>
            <a:endParaRPr lang="en-US" dirty="0"/>
          </a:p>
        </p:txBody>
      </p:sp>
      <p:sp>
        <p:nvSpPr>
          <p:cNvPr id="18" name="Content Placeholder 7"/>
          <p:cNvSpPr txBox="1">
            <a:spLocks/>
          </p:cNvSpPr>
          <p:nvPr/>
        </p:nvSpPr>
        <p:spPr>
          <a:xfrm>
            <a:off x="4645026" y="2174875"/>
            <a:ext cx="4291070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600" b="1" dirty="0" smtClean="0">
                <a:solidFill>
                  <a:srgbClr val="1F497D"/>
                </a:solidFill>
              </a:rPr>
              <a:t>More burden on client</a:t>
            </a:r>
          </a:p>
          <a:p>
            <a:pPr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Less burden on nameserver (simply refers the query to another server)</a:t>
            </a:r>
            <a:endParaRPr lang="en-US" sz="2600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versus iterative queries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32"/>
          <p:cNvSpPr>
            <a:spLocks noGrp="1"/>
          </p:cNvSpPr>
          <p:nvPr>
            <p:ph sz="half" idx="1"/>
          </p:nvPr>
        </p:nvSpPr>
        <p:spPr>
          <a:xfrm>
            <a:off x="4648200" y="2576285"/>
            <a:ext cx="4038600" cy="3549878"/>
          </a:xfrm>
        </p:spPr>
        <p:txBody>
          <a:bodyPr>
            <a:noAutofit/>
          </a:bodyPr>
          <a:lstStyle/>
          <a:p>
            <a:r>
              <a:rPr lang="en-US" sz="2400" dirty="0" smtClean="0"/>
              <a:t>Type = </a:t>
            </a:r>
            <a:r>
              <a:rPr lang="en-US" sz="2400" b="1" dirty="0" smtClean="0"/>
              <a:t>CNAME</a:t>
            </a:r>
            <a:endParaRPr lang="en-US" sz="2400" dirty="0" smtClean="0"/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Courier"/>
                <a:cs typeface="Courier"/>
              </a:rPr>
              <a:t>name</a:t>
            </a:r>
            <a:r>
              <a:rPr lang="en-US" sz="2000" dirty="0" smtClean="0"/>
              <a:t> is an alias for some “canonical” (real) name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e.g. </a:t>
            </a:r>
            <a:r>
              <a:rPr lang="en-US" sz="2000" dirty="0" err="1" smtClean="0"/>
              <a:t>www.cs.ucl.ac.uk</a:t>
            </a:r>
            <a:r>
              <a:rPr lang="en-US" sz="2000" dirty="0" smtClean="0"/>
              <a:t> is really </a:t>
            </a:r>
            <a:r>
              <a:rPr lang="en-US" sz="2000" dirty="0" err="1" smtClean="0"/>
              <a:t>haig.cs.ucl.ac.uk</a:t>
            </a:r>
            <a:endParaRPr lang="en-US" sz="2000" dirty="0" smtClean="0"/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Courier"/>
                <a:cs typeface="Courier"/>
              </a:rPr>
              <a:t>value</a:t>
            </a:r>
            <a:r>
              <a:rPr lang="en-US" sz="2000" dirty="0" smtClean="0"/>
              <a:t> is canonical name</a:t>
            </a:r>
          </a:p>
          <a:p>
            <a:r>
              <a:rPr lang="en-US" sz="2400" dirty="0" smtClean="0"/>
              <a:t>Type = </a:t>
            </a:r>
            <a:r>
              <a:rPr lang="en-US" sz="2400" b="1" dirty="0" smtClean="0"/>
              <a:t>MX </a:t>
            </a:r>
            <a:r>
              <a:rPr lang="en-US" sz="2400" dirty="0" smtClean="0"/>
              <a:t>(mail exchange)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Courier"/>
                <a:cs typeface="Courier"/>
              </a:rPr>
              <a:t>value</a:t>
            </a:r>
            <a:r>
              <a:rPr lang="en-US" sz="2000" dirty="0" smtClean="0"/>
              <a:t> is name of mail server associated with domain name</a:t>
            </a:r>
          </a:p>
          <a:p>
            <a:pPr lvl="1">
              <a:spcBef>
                <a:spcPts val="0"/>
              </a:spcBef>
            </a:pPr>
            <a:r>
              <a:rPr lang="en-US" sz="2000" dirty="0" err="1" smtClean="0">
                <a:latin typeface="Courier"/>
                <a:cs typeface="Courier"/>
              </a:rPr>
              <a:t>pref</a:t>
            </a:r>
            <a:r>
              <a:rPr lang="en-US" sz="2000" dirty="0" smtClean="0"/>
              <a:t> field discriminates between multiple MX records</a:t>
            </a:r>
            <a:endParaRPr lang="en-US" sz="2000" dirty="0"/>
          </a:p>
        </p:txBody>
      </p:sp>
      <p:sp>
        <p:nvSpPr>
          <p:cNvPr id="8704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" y="2576285"/>
            <a:ext cx="4038600" cy="354987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Type = </a:t>
            </a:r>
            <a:r>
              <a:rPr lang="en-US" sz="2400" b="1" dirty="0" smtClean="0"/>
              <a:t>A</a:t>
            </a:r>
            <a:r>
              <a:rPr lang="en-US" sz="2400" dirty="0" smtClean="0"/>
              <a:t> (address)</a:t>
            </a:r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Courier"/>
                <a:cs typeface="Courier"/>
              </a:rPr>
              <a:t>name</a:t>
            </a:r>
            <a:r>
              <a:rPr lang="en-US" sz="2000" dirty="0" smtClean="0"/>
              <a:t> is hostname</a:t>
            </a:r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Courier"/>
                <a:cs typeface="Courier"/>
              </a:rPr>
              <a:t>value</a:t>
            </a:r>
            <a:r>
              <a:rPr lang="en-US" sz="2000" dirty="0" smtClean="0"/>
              <a:t> is IP address</a:t>
            </a:r>
          </a:p>
          <a:p>
            <a:r>
              <a:rPr lang="en-US" sz="2400" dirty="0" smtClean="0"/>
              <a:t>Type = </a:t>
            </a:r>
            <a:r>
              <a:rPr lang="en-US" sz="2400" b="1" dirty="0" smtClean="0"/>
              <a:t>NS </a:t>
            </a:r>
            <a:r>
              <a:rPr lang="en-US" sz="2400" dirty="0" smtClean="0"/>
              <a:t>(name server)</a:t>
            </a:r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Courier"/>
                <a:cs typeface="Courier"/>
              </a:rPr>
              <a:t>name</a:t>
            </a:r>
            <a:r>
              <a:rPr lang="en-US" sz="2000" dirty="0" smtClean="0"/>
              <a:t> is domain (e.g. </a:t>
            </a:r>
            <a:r>
              <a:rPr lang="en-US" sz="2000" dirty="0" err="1" smtClean="0"/>
              <a:t>cs.ucl.ac.uk</a:t>
            </a:r>
            <a:r>
              <a:rPr lang="en-US" sz="2000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Courier"/>
                <a:cs typeface="Courier"/>
              </a:rPr>
              <a:t>value</a:t>
            </a:r>
            <a:r>
              <a:rPr lang="en-US" sz="2000" dirty="0" smtClean="0"/>
              <a:t> is hostname of authoritative name server for this domain</a:t>
            </a:r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resource record (RR): Overview</a:t>
            </a:r>
            <a:endParaRPr lang="en-US" dirty="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457200" y="1417638"/>
            <a:ext cx="8229600" cy="1063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ZapfDingbats" pitchFamily="82" charset="2"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DNS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a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distributed database storing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 records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RR includes: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charset="0"/>
                <a:ea typeface="+mn-ea"/>
                <a:cs typeface="+mn-cs"/>
              </a:rPr>
              <a:t>(name, type, value,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charset="0"/>
                <a:ea typeface="+mn-ea"/>
                <a:cs typeface="+mn-cs"/>
              </a:rPr>
              <a:t>time-to-live)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ZapfDingbats" pitchFamily="8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real recursive query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$ dig </a:t>
            </a: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@</a:t>
            </a:r>
            <a:r>
              <a:rPr lang="en-US" sz="2400" b="1" dirty="0" err="1" smtClean="0">
                <a:solidFill>
                  <a:schemeClr val="bg1"/>
                </a:solidFill>
                <a:latin typeface="Courier"/>
                <a:cs typeface="Courier"/>
              </a:rPr>
              <a:t>a.root-servers.net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 +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norecurse</a:t>
            </a: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 &lt;&lt;&gt;&gt; 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DiG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 9.4.3-P3 &lt;&lt;&gt;&gt; @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a.root-servers.net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 +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norecurse</a:t>
            </a: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 (1 server found)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global options:  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printcmd</a:t>
            </a: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Got answer: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-&gt;&gt;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HEADER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&lt;&lt;- opcode: QUERY, status: NOERROR, </a:t>
            </a: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id: 57494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flags: 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qr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 QUERY: 1, ANSWER: 0, AUTHORITY: 6, ADDITIONAL: 12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QUESTION SECTION: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.		IN	A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AUTHORITY SECTION: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org.			172800	IN	NS	b0.org.afilias-nst.org.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org.			172800	IN	NS	d0.org.afilias-nst.org.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ADDITIONAL SECTION: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b0.org.afilias-nst.org.	172800	IN	A	199.19.54.1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Courier"/>
                <a:cs typeface="Courier"/>
              </a:rPr>
              <a:t>d0.org.afilias-nst.org.	172800	IN	A	199.19.57.1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Query time: 177 </a:t>
            </a:r>
            <a:r>
              <a:rPr lang="en-US" sz="2400" dirty="0" err="1" smtClean="0">
                <a:solidFill>
                  <a:schemeClr val="bg1"/>
                </a:solidFill>
                <a:latin typeface="Courier"/>
                <a:cs typeface="Courier"/>
              </a:rPr>
              <a:t>msec</a:t>
            </a:r>
            <a:endParaRPr lang="en-US" sz="24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SERVER: 198.41.0.4#53(198.41.0.4)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WHEN: Wed Oct 28 07:32:02 2009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"/>
                <a:cs typeface="Courier"/>
              </a:rPr>
              <a:t>;; MSG SIZE  rcvd: 435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55" y="1249458"/>
            <a:ext cx="4690377" cy="247245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489138" y="2474093"/>
            <a:ext cx="1209523" cy="250371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6443" y="2693016"/>
            <a:ext cx="307218" cy="250371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892835" y="3946684"/>
            <a:ext cx="3032261" cy="225944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1319" y="4766128"/>
            <a:ext cx="6552574" cy="238002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174844" y="4415160"/>
            <a:ext cx="150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“Glue” record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real recursive </a:t>
            </a:r>
            <a:r>
              <a:rPr lang="en-US" dirty="0" smtClean="0"/>
              <a:t>query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0870"/>
            <a:ext cx="8229600" cy="4525963"/>
          </a:xfrm>
          <a:solidFill>
            <a:schemeClr val="tx1"/>
          </a:solidFill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$ dig </a:t>
            </a:r>
            <a:r>
              <a:rPr lang="en-US" b="1" dirty="0" smtClean="0">
                <a:solidFill>
                  <a:srgbClr val="FFFFFF"/>
                </a:solidFill>
                <a:latin typeface="Courier"/>
                <a:cs typeface="Courier"/>
              </a:rPr>
              <a:t>@</a:t>
            </a:r>
            <a:r>
              <a:rPr lang="en-US" b="1" dirty="0" smtClean="0">
                <a:solidFill>
                  <a:schemeClr val="bg1"/>
                </a:solidFill>
                <a:latin typeface="Courier"/>
                <a:cs typeface="Courier"/>
              </a:rPr>
              <a:t>199.19.54.1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+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norecurse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 &lt;&lt;&gt;&gt;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DiG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9.4.3-P3 &lt;&lt;&gt;&gt; @a0.org.afilias-nst.org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+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norecurse</a:t>
            </a: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 (1 server found)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global options: 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printcmd</a:t>
            </a: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Got answer: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-&gt;&gt;HEADER&lt;&lt;- opcode: QUERY, status: NOERROR, id: 39912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flags: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qr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 QUERY: 1, ANSWER: 0, AUTHORITY: 3, ADDITIONAL: 0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QUESTION SECTION: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.		IN	A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AUTHORITY SECTION:</a:t>
            </a:r>
          </a:p>
          <a:p>
            <a:pPr>
              <a:spcBef>
                <a:spcPts val="0"/>
              </a:spcBef>
              <a:buNone/>
            </a:pPr>
            <a:r>
              <a:rPr lang="en-US" b="1" dirty="0" err="1" smtClean="0">
                <a:solidFill>
                  <a:srgbClr val="FFFFFF"/>
                </a:solidFill>
                <a:latin typeface="Courier"/>
                <a:cs typeface="Courier"/>
              </a:rPr>
              <a:t>freebsd.org</a:t>
            </a:r>
            <a:r>
              <a:rPr lang="en-US" b="1" dirty="0" smtClean="0">
                <a:solidFill>
                  <a:srgbClr val="FFFFFF"/>
                </a:solidFill>
                <a:latin typeface="Courier"/>
                <a:cs typeface="Courier"/>
              </a:rPr>
              <a:t>.		86400	IN	NS	ns1.isc-sns.net.</a:t>
            </a:r>
          </a:p>
          <a:p>
            <a:pPr>
              <a:spcBef>
                <a:spcPts val="0"/>
              </a:spcBef>
              <a:buNone/>
            </a:pPr>
            <a:r>
              <a:rPr lang="en-US" b="1" dirty="0" err="1" smtClean="0">
                <a:solidFill>
                  <a:srgbClr val="FFFFFF"/>
                </a:solidFill>
                <a:latin typeface="Courier"/>
                <a:cs typeface="Courier"/>
              </a:rPr>
              <a:t>freebsd.org</a:t>
            </a:r>
            <a:r>
              <a:rPr lang="en-US" b="1" dirty="0" smtClean="0">
                <a:solidFill>
                  <a:srgbClr val="FFFFFF"/>
                </a:solidFill>
                <a:latin typeface="Courier"/>
                <a:cs typeface="Courier"/>
              </a:rPr>
              <a:t>.		86400	IN	NS	ns2.isc-sns.com.</a:t>
            </a:r>
          </a:p>
          <a:p>
            <a:pPr>
              <a:spcBef>
                <a:spcPts val="0"/>
              </a:spcBef>
              <a:buNone/>
            </a:pPr>
            <a:r>
              <a:rPr lang="en-US" b="1" dirty="0" err="1" smtClean="0">
                <a:solidFill>
                  <a:srgbClr val="FFFFFF"/>
                </a:solidFill>
                <a:latin typeface="Courier"/>
                <a:cs typeface="Courier"/>
              </a:rPr>
              <a:t>freebsd.org</a:t>
            </a:r>
            <a:r>
              <a:rPr lang="en-US" b="1" dirty="0" smtClean="0">
                <a:solidFill>
                  <a:srgbClr val="FFFFFF"/>
                </a:solidFill>
                <a:latin typeface="Courier"/>
                <a:cs typeface="Courier"/>
              </a:rPr>
              <a:t>.		86400	IN	NS	ns3.isc-sns.info.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Query time: 128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msec</a:t>
            </a:r>
            <a:endParaRPr lang="en-US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SERVER: 199.19.56.1#53(199.19.56.1)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WHEN: Wed Oct 28 07:38:40 2009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;; MSG SIZE  rcvd: 121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3760" y="1436314"/>
            <a:ext cx="1419978" cy="249164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72320" y="3822705"/>
            <a:ext cx="6074229" cy="250371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9619" y="6026447"/>
            <a:ext cx="8224762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138" indent="-338138">
              <a:lnSpc>
                <a:spcPct val="70000"/>
              </a:lnSpc>
              <a:buFont typeface="Arial"/>
              <a:buChar char="•"/>
            </a:pPr>
            <a:r>
              <a:rPr lang="en-US" sz="2400" b="1" dirty="0" smtClean="0">
                <a:solidFill>
                  <a:srgbClr val="1F497D"/>
                </a:solidFill>
              </a:rPr>
              <a:t>No glue record provided </a:t>
            </a:r>
            <a:r>
              <a:rPr lang="en-US" sz="2400" dirty="0" smtClean="0"/>
              <a:t>for ns1.isc-sns.net, so need to go off and </a:t>
            </a:r>
            <a:r>
              <a:rPr lang="en-US" sz="2400" dirty="0" smtClean="0"/>
              <a:t>resolve (</a:t>
            </a:r>
            <a:r>
              <a:rPr lang="en-US" sz="2400" b="1" dirty="0" smtClean="0">
                <a:solidFill>
                  <a:srgbClr val="FF0000"/>
                </a:solidFill>
              </a:rPr>
              <a:t>not shown here</a:t>
            </a:r>
            <a:r>
              <a:rPr lang="en-US" sz="2400" dirty="0" smtClean="0"/>
              <a:t>), </a:t>
            </a:r>
            <a:r>
              <a:rPr lang="en-US" sz="2400" dirty="0" smtClean="0"/>
              <a:t>then restart the query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real recursive </a:t>
            </a:r>
            <a:r>
              <a:rPr lang="en-US" dirty="0" smtClean="0"/>
              <a:t>query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0000"/>
          </a:solidFill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$ dig </a:t>
            </a:r>
            <a:r>
              <a:rPr lang="en-US" b="1" dirty="0" smtClean="0">
                <a:solidFill>
                  <a:schemeClr val="bg1"/>
                </a:solidFill>
                <a:latin typeface="Courier"/>
                <a:cs typeface="Courier"/>
              </a:rPr>
              <a:t>@ns1.isc-sns.net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 +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norecurse</a:t>
            </a: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 &lt;&lt;&gt;&gt;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DiG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 9.4.3-P3 &lt;&lt;&gt;&gt; @ns1.isc-sns.net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 +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norecurse</a:t>
            </a: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 (1 server found)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global options: 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printcmd</a:t>
            </a: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Got answer: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-&gt;&gt;HEADER&lt;&lt;- opcode: QUERY, status: NOERROR, id: 17037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flags: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qr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aa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 QUERY: 1, ANSWER: 1, AUTHORITY: 3, ADDITIONAL: 5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QUESTION SECTION: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.		IN	A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</a:t>
            </a:r>
            <a:r>
              <a:rPr lang="en-US" b="1" dirty="0" smtClean="0">
                <a:solidFill>
                  <a:schemeClr val="bg1"/>
                </a:solidFill>
                <a:latin typeface="Courier"/>
                <a:cs typeface="Courier"/>
              </a:rPr>
              <a:t>; ANSWER SECTION:</a:t>
            </a:r>
          </a:p>
          <a:p>
            <a:pPr>
              <a:spcBef>
                <a:spcPts val="0"/>
              </a:spcBef>
              <a:buNone/>
            </a:pPr>
            <a:r>
              <a:rPr lang="en-US" b="1" dirty="0" err="1" smtClean="0">
                <a:solidFill>
                  <a:schemeClr val="bg1"/>
                </a:solidFill>
                <a:latin typeface="Courier"/>
                <a:cs typeface="Courier"/>
              </a:rPr>
              <a:t>www.freebsd.org</a:t>
            </a:r>
            <a:r>
              <a:rPr lang="en-US" b="1" dirty="0" smtClean="0">
                <a:solidFill>
                  <a:schemeClr val="bg1"/>
                </a:solidFill>
                <a:latin typeface="Courier"/>
                <a:cs typeface="Courier"/>
              </a:rPr>
              <a:t>.	3600	IN	A	69.147.83.33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AUTHORITY SECTION:</a:t>
            </a:r>
          </a:p>
          <a:p>
            <a:pPr>
              <a:spcBef>
                <a:spcPts val="0"/>
              </a:spcBef>
              <a:buNone/>
            </a:pP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.		3600	IN	NS	ns2.isc-sns.com.</a:t>
            </a:r>
          </a:p>
          <a:p>
            <a:pPr>
              <a:spcBef>
                <a:spcPts val="0"/>
              </a:spcBef>
              <a:buNone/>
            </a:pP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.		3600	IN	NS	ns1.isc-sns.net.</a:t>
            </a:r>
          </a:p>
          <a:p>
            <a:pPr>
              <a:spcBef>
                <a:spcPts val="0"/>
              </a:spcBef>
              <a:buNone/>
            </a:pP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freebsd.org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.		3600	IN	NS	ns3.isc-sns.info.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;; ADDITIONAL SECTION: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ns1.isc-sns.net.	3600	IN	A	72.52.71.1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ns2.isc-sns.com.	3600	IN	A	38.103.2.1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ns3.isc-sns.info.	3600	IN	A	63.243.194.1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5277" y="3199211"/>
            <a:ext cx="5666520" cy="544286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65176" y="2335008"/>
            <a:ext cx="307218" cy="250371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23453" y="1244622"/>
            <a:ext cx="1940073" cy="250371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>DNS Caching</a:t>
            </a:r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Performing all these queries takes time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And all this </a:t>
            </a:r>
            <a:r>
              <a:rPr lang="en-US" sz="2600" b="1" dirty="0">
                <a:solidFill>
                  <a:srgbClr val="1F497D"/>
                </a:solidFill>
                <a:latin typeface="Calibri"/>
                <a:ea typeface="Calibri"/>
              </a:rPr>
              <a:t>before</a:t>
            </a:r>
            <a:r>
              <a:rPr lang="en-US" sz="2600" dirty="0">
                <a:solidFill>
                  <a:srgbClr val="1F497D"/>
                </a:solidFill>
                <a:latin typeface="Calibri"/>
                <a:ea typeface="Calibri"/>
              </a:rPr>
              <a:t> </a:t>
            </a:r>
            <a:r>
              <a:rPr lang="en-US" sz="2600" dirty="0">
                <a:latin typeface="Calibri"/>
                <a:ea typeface="Calibri"/>
              </a:rPr>
              <a:t>actual communication takes place</a:t>
            </a:r>
          </a:p>
          <a:p>
            <a:pPr lvl="1">
              <a:lnSpc>
                <a:spcPct val="70000"/>
              </a:lnSpc>
            </a:pPr>
            <a:r>
              <a:rPr lang="en-US" sz="2600" i="1" dirty="0" smtClean="0">
                <a:latin typeface="Calibri"/>
                <a:ea typeface="Calibri"/>
              </a:rPr>
              <a:t>e.g</a:t>
            </a:r>
            <a:r>
              <a:rPr lang="en-US" sz="2600" i="1" dirty="0">
                <a:latin typeface="Calibri"/>
                <a:ea typeface="Calibri"/>
              </a:rPr>
              <a:t>.,</a:t>
            </a:r>
            <a:r>
              <a:rPr lang="en-US" sz="2600" dirty="0">
                <a:latin typeface="Calibri"/>
                <a:ea typeface="Calibri"/>
              </a:rPr>
              <a:t> </a:t>
            </a:r>
            <a:r>
              <a:rPr lang="en-US" sz="2600" dirty="0" smtClean="0">
                <a:latin typeface="Calibri"/>
                <a:ea typeface="Calibri"/>
              </a:rPr>
              <a:t>one-</a:t>
            </a:r>
            <a:r>
              <a:rPr lang="en-US" sz="2600" dirty="0">
                <a:latin typeface="Calibri"/>
                <a:ea typeface="Calibri"/>
              </a:rPr>
              <a:t>second latency before starting Web </a:t>
            </a:r>
            <a:r>
              <a:rPr lang="en-US" sz="2600" dirty="0" smtClean="0">
                <a:latin typeface="Calibri"/>
                <a:ea typeface="Calibri"/>
              </a:rPr>
              <a:t>download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  <a:buClr>
                <a:schemeClr val="tx2"/>
              </a:buClr>
            </a:pPr>
            <a:r>
              <a:rPr lang="en-US" sz="2600" b="1" dirty="0">
                <a:solidFill>
                  <a:srgbClr val="1F497D"/>
                </a:solidFill>
                <a:latin typeface="Calibri"/>
              </a:rPr>
              <a:t>Caching</a:t>
            </a:r>
            <a:r>
              <a:rPr lang="en-US" sz="26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n-US" sz="2600" dirty="0">
                <a:latin typeface="Calibri"/>
              </a:rPr>
              <a:t>can greatly reduce overhead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The top-level servers very rarely change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Popular sites (e.g., </a:t>
            </a:r>
            <a:r>
              <a:rPr lang="en-US" sz="2600" dirty="0" err="1">
                <a:latin typeface="Calibri"/>
                <a:ea typeface="Calibri"/>
              </a:rPr>
              <a:t>www.cnn.com</a:t>
            </a:r>
            <a:r>
              <a:rPr lang="en-US" sz="2600" dirty="0">
                <a:latin typeface="Calibri"/>
                <a:ea typeface="Calibri"/>
              </a:rPr>
              <a:t>) visited often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Local DNS server often has the information </a:t>
            </a:r>
            <a:r>
              <a:rPr lang="en-US" sz="2600" dirty="0" smtClean="0">
                <a:latin typeface="Calibri"/>
                <a:ea typeface="Calibri"/>
              </a:rPr>
              <a:t>cached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How DNS caching works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DNS servers cache responses to queries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Responses include a </a:t>
            </a:r>
            <a:r>
              <a:rPr lang="en-US" sz="2600" b="1" dirty="0" smtClean="0">
                <a:solidFill>
                  <a:srgbClr val="1F497D"/>
                </a:solidFill>
                <a:latin typeface="Calibri"/>
                <a:ea typeface="Calibri"/>
              </a:rPr>
              <a:t>time-to-live </a:t>
            </a:r>
            <a:r>
              <a:rPr lang="en-US" sz="2600" dirty="0">
                <a:latin typeface="Calibri"/>
                <a:ea typeface="Calibri"/>
              </a:rPr>
              <a:t>(TTL) field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Server deletes cached entry after TTL expires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3952" y="6581001"/>
            <a:ext cx="1910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[Slide credit: Scott Shenker]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68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>Reverse </a:t>
            </a:r>
            <a:r>
              <a:rPr lang="en-US" dirty="0" smtClean="0">
                <a:latin typeface="Calibri"/>
                <a:ea typeface="ＭＳ Ｐゴシック" charset="0"/>
                <a:cs typeface="ＭＳ Ｐゴシック" charset="0"/>
              </a:rPr>
              <a:t>mapping (IP </a:t>
            </a:r>
            <a:r>
              <a:rPr lang="en-US" dirty="0" smtClean="0">
                <a:latin typeface="Calibri"/>
                <a:ea typeface="ＭＳ Ｐゴシック" charset="0"/>
                <a:cs typeface="ＭＳ Ｐゴシック" charset="0"/>
                <a:sym typeface="Symbol" charset="0"/>
              </a:rPr>
              <a:t>to hostname)</a:t>
            </a:r>
            <a:endParaRPr lang="en-US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How do we go the other direction, from an IP address to the corresponding hostname</a:t>
            </a:r>
            <a:r>
              <a:rPr lang="en-US" sz="2600" dirty="0" smtClean="0">
                <a:latin typeface="Calibri"/>
              </a:rPr>
              <a:t>?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Why do we care to?  Troubleshooting, security, spam  </a:t>
            </a:r>
          </a:p>
          <a:p>
            <a:pPr>
              <a:lnSpc>
                <a:spcPct val="70000"/>
              </a:lnSpc>
            </a:pPr>
            <a:endParaRPr lang="en-US" sz="2600" dirty="0">
              <a:latin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IP address already has natural “quad” hierarchy: </a:t>
            </a:r>
            <a:r>
              <a:rPr lang="en-US" sz="2600" b="1" dirty="0" smtClean="0">
                <a:solidFill>
                  <a:srgbClr val="1F497D"/>
                </a:solidFill>
                <a:latin typeface="Calibri"/>
                <a:ea typeface="Calibri"/>
              </a:rPr>
              <a:t>12.</a:t>
            </a:r>
            <a:r>
              <a:rPr lang="en-US" sz="2600" dirty="0" smtClean="0">
                <a:latin typeface="Calibri"/>
                <a:ea typeface="Calibri"/>
              </a:rPr>
              <a:t>34.56.78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But: </a:t>
            </a:r>
            <a:r>
              <a:rPr lang="en-US" sz="2600" dirty="0" smtClean="0">
                <a:latin typeface="Calibri"/>
              </a:rPr>
              <a:t>IP address has </a:t>
            </a:r>
            <a:r>
              <a:rPr lang="en-US" sz="2600" dirty="0">
                <a:latin typeface="Calibri"/>
              </a:rPr>
              <a:t>most-</a:t>
            </a:r>
            <a:r>
              <a:rPr lang="en-US" sz="2600" dirty="0" smtClean="0">
                <a:latin typeface="Calibri"/>
              </a:rPr>
              <a:t>significant </a:t>
            </a:r>
            <a:r>
              <a:rPr lang="en-US" sz="2600" dirty="0">
                <a:latin typeface="Calibri"/>
              </a:rPr>
              <a:t>hierarchy element </a:t>
            </a:r>
            <a:r>
              <a:rPr lang="en-US" sz="2600" dirty="0" smtClean="0">
                <a:latin typeface="Calibri"/>
              </a:rPr>
              <a:t>on the </a:t>
            </a:r>
            <a:r>
              <a:rPr lang="en-US" sz="2600" dirty="0">
                <a:latin typeface="Calibri"/>
              </a:rPr>
              <a:t>left, while </a:t>
            </a:r>
            <a:r>
              <a:rPr lang="en-US" sz="2600" dirty="0" err="1">
                <a:latin typeface="Calibri"/>
              </a:rPr>
              <a:t>www.cnn</a:t>
            </a:r>
            <a:r>
              <a:rPr lang="en-US" sz="2600" b="1" dirty="0" err="1">
                <a:solidFill>
                  <a:schemeClr val="tx2"/>
                </a:solidFill>
                <a:latin typeface="Calibri"/>
              </a:rPr>
              <a:t>.com</a:t>
            </a:r>
            <a:r>
              <a:rPr lang="en-US" sz="2600" dirty="0">
                <a:latin typeface="Calibri"/>
              </a:rPr>
              <a:t> has it on the </a:t>
            </a:r>
            <a:r>
              <a:rPr lang="en-US" sz="2600" dirty="0" smtClean="0">
                <a:latin typeface="Calibri"/>
              </a:rPr>
              <a:t>right</a:t>
            </a:r>
          </a:p>
          <a:p>
            <a:pPr>
              <a:lnSpc>
                <a:spcPct val="70000"/>
              </a:lnSpc>
            </a:pPr>
            <a:endParaRPr lang="en-US" sz="2600" dirty="0">
              <a:latin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Idea: </a:t>
            </a:r>
            <a:r>
              <a:rPr lang="en-US" sz="2600" b="1" dirty="0">
                <a:solidFill>
                  <a:srgbClr val="1F497D"/>
                </a:solidFill>
                <a:latin typeface="Calibri"/>
              </a:rPr>
              <a:t>reverse</a:t>
            </a:r>
            <a:r>
              <a:rPr lang="en-US" sz="26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n-US" sz="2600" dirty="0">
                <a:latin typeface="Calibri"/>
              </a:rPr>
              <a:t>the quads = </a:t>
            </a:r>
            <a:r>
              <a:rPr lang="en-US" sz="2600" dirty="0" smtClean="0">
                <a:latin typeface="Calibri"/>
              </a:rPr>
              <a:t>78.56.34.12, </a:t>
            </a:r>
            <a:r>
              <a:rPr lang="en-US" sz="2600" dirty="0" smtClean="0">
                <a:latin typeface="Calibri"/>
                <a:ea typeface="Calibri"/>
              </a:rPr>
              <a:t>and </a:t>
            </a:r>
            <a:r>
              <a:rPr lang="en-US" sz="2600" dirty="0">
                <a:latin typeface="Calibri"/>
                <a:ea typeface="Calibri"/>
              </a:rPr>
              <a:t>look </a:t>
            </a:r>
            <a:r>
              <a:rPr lang="en-US" sz="2600" b="1" dirty="0">
                <a:solidFill>
                  <a:schemeClr val="tx2"/>
                </a:solidFill>
                <a:latin typeface="Calibri"/>
                <a:ea typeface="Calibri"/>
              </a:rPr>
              <a:t>that</a:t>
            </a:r>
            <a:r>
              <a:rPr lang="en-US" sz="2600" dirty="0">
                <a:solidFill>
                  <a:schemeClr val="tx2"/>
                </a:solidFill>
                <a:latin typeface="Calibri"/>
                <a:ea typeface="Calibri"/>
              </a:rPr>
              <a:t> </a:t>
            </a:r>
            <a:r>
              <a:rPr lang="en-US" sz="2600" dirty="0">
                <a:latin typeface="Calibri"/>
                <a:ea typeface="Calibri"/>
              </a:rPr>
              <a:t>up in the </a:t>
            </a:r>
            <a:r>
              <a:rPr lang="en-US" sz="2600" dirty="0" smtClean="0">
                <a:latin typeface="Calibri"/>
                <a:ea typeface="Calibri"/>
              </a:rPr>
              <a:t>DNS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Under what </a:t>
            </a:r>
            <a:r>
              <a:rPr lang="en-US" sz="2600" dirty="0" smtClean="0">
                <a:latin typeface="Calibri"/>
              </a:rPr>
              <a:t>top-level domain?</a:t>
            </a:r>
            <a:endParaRPr lang="en-US" sz="2600" dirty="0">
              <a:latin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Convention: </a:t>
            </a:r>
            <a:r>
              <a:rPr lang="en-US" sz="2600" b="1" dirty="0">
                <a:solidFill>
                  <a:srgbClr val="1F497D"/>
                </a:solidFill>
                <a:latin typeface="Calibri"/>
                <a:ea typeface="Calibri"/>
              </a:rPr>
              <a:t>in-</a:t>
            </a:r>
            <a:r>
              <a:rPr lang="en-US" sz="2600" b="1" dirty="0" err="1">
                <a:solidFill>
                  <a:srgbClr val="1F497D"/>
                </a:solidFill>
                <a:latin typeface="Calibri"/>
                <a:ea typeface="Calibri"/>
              </a:rPr>
              <a:t>addr.arpa</a:t>
            </a:r>
            <a:endParaRPr lang="en-US" sz="2600" dirty="0">
              <a:solidFill>
                <a:srgbClr val="1F497D"/>
              </a:solidFill>
              <a:latin typeface="Calibri"/>
              <a:ea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So lookup is for </a:t>
            </a:r>
            <a:r>
              <a:rPr lang="en-US" sz="2600" b="1" dirty="0">
                <a:latin typeface="Courier New" charset="0"/>
                <a:ea typeface="Calibri"/>
              </a:rPr>
              <a:t>78.56.34.12.in-addr.arpa</a:t>
            </a:r>
            <a:endParaRPr lang="en-US" sz="2600" dirty="0"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032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Calibri"/>
                <a:ea typeface="ＭＳ Ｐゴシック" charset="0"/>
                <a:cs typeface="ＭＳ Ｐゴシック" charset="0"/>
              </a:rPr>
              <a:t>Inserting resource </a:t>
            </a:r>
            <a:r>
              <a:rPr lang="en-US" sz="3200" dirty="0"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US" sz="3200" dirty="0" smtClean="0">
                <a:latin typeface="Calibri"/>
                <a:ea typeface="ＭＳ Ｐゴシック" charset="0"/>
                <a:cs typeface="ＭＳ Ｐゴシック" charset="0"/>
              </a:rPr>
              <a:t>ecords into DNS</a:t>
            </a:r>
            <a:endParaRPr lang="en-US" sz="32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Example: just created startup “FooBar”</a:t>
            </a:r>
          </a:p>
          <a:p>
            <a:pPr>
              <a:lnSpc>
                <a:spcPct val="70000"/>
              </a:lnSpc>
            </a:pPr>
            <a:endParaRPr lang="en-US" sz="2600" dirty="0" smtClean="0">
              <a:latin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Get a block of address space from ISP, s</a:t>
            </a:r>
            <a:r>
              <a:rPr lang="en-US" sz="2600" dirty="0" smtClean="0">
                <a:latin typeface="Calibri"/>
                <a:ea typeface="Calibri"/>
              </a:rPr>
              <a:t>ay 212.44.9.128/25</a:t>
            </a:r>
          </a:p>
          <a:p>
            <a:pPr>
              <a:lnSpc>
                <a:spcPct val="70000"/>
              </a:lnSpc>
            </a:pPr>
            <a:endParaRPr lang="en-US" sz="2600" dirty="0" smtClean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Register </a:t>
            </a:r>
            <a:r>
              <a:rPr lang="en-US" sz="2600" b="1" dirty="0" smtClean="0">
                <a:latin typeface="Courier New" charset="0"/>
              </a:rPr>
              <a:t>foobar.com</a:t>
            </a:r>
            <a:r>
              <a:rPr lang="en-US" sz="2600" dirty="0" smtClean="0">
                <a:latin typeface="Calibri"/>
              </a:rPr>
              <a:t> at Network Solutions (say)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>
                <a:latin typeface="Calibri"/>
                <a:ea typeface="Calibri"/>
              </a:rPr>
              <a:t>Provide registrar with names and IP addresses of your authoritative name server (primary and secondary)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>
                <a:latin typeface="Calibri"/>
                <a:ea typeface="Calibri"/>
              </a:rPr>
              <a:t>Registrar inserts RR pairs into the </a:t>
            </a:r>
            <a:r>
              <a:rPr lang="en-US" sz="2600" b="1" dirty="0" smtClean="0">
                <a:latin typeface="Courier New" charset="0"/>
                <a:ea typeface="Calibri"/>
              </a:rPr>
              <a:t>com</a:t>
            </a:r>
            <a:r>
              <a:rPr lang="en-US" sz="2600" dirty="0" smtClean="0">
                <a:latin typeface="Calibri"/>
                <a:ea typeface="Calibri"/>
              </a:rPr>
              <a:t> TLD server:</a:t>
            </a:r>
          </a:p>
          <a:p>
            <a:pPr lvl="2">
              <a:lnSpc>
                <a:spcPct val="70000"/>
              </a:lnSpc>
            </a:pPr>
            <a:r>
              <a:rPr lang="en-US" sz="2400" dirty="0" smtClean="0">
                <a:latin typeface="Calibri"/>
                <a:ea typeface="Calibri"/>
              </a:rPr>
              <a:t>(</a:t>
            </a:r>
            <a:r>
              <a:rPr lang="en-US" sz="2400" b="1" dirty="0" smtClean="0">
                <a:latin typeface="Courier New" charset="0"/>
                <a:ea typeface="Calibri"/>
              </a:rPr>
              <a:t>foobar.com</a:t>
            </a:r>
            <a:r>
              <a:rPr lang="en-US" sz="2400" dirty="0" smtClean="0">
                <a:latin typeface="Calibri"/>
                <a:ea typeface="Calibri"/>
              </a:rPr>
              <a:t>, </a:t>
            </a:r>
            <a:r>
              <a:rPr lang="en-US" sz="2400" b="1" dirty="0" smtClean="0">
                <a:latin typeface="Courier New" charset="0"/>
                <a:ea typeface="Calibri"/>
              </a:rPr>
              <a:t>dns1.foobar.com</a:t>
            </a:r>
            <a:r>
              <a:rPr lang="en-US" sz="2400" dirty="0" smtClean="0">
                <a:latin typeface="Calibri"/>
                <a:ea typeface="Calibri"/>
              </a:rPr>
              <a:t>, </a:t>
            </a:r>
            <a:r>
              <a:rPr lang="en-US" sz="2400" b="1" dirty="0" smtClean="0">
                <a:latin typeface="Courier New" charset="0"/>
                <a:ea typeface="Calibri"/>
              </a:rPr>
              <a:t>NS</a:t>
            </a:r>
            <a:r>
              <a:rPr lang="en-US" sz="2400" dirty="0" smtClean="0">
                <a:latin typeface="Calibri"/>
                <a:ea typeface="Calibri"/>
              </a:rPr>
              <a:t>)</a:t>
            </a:r>
          </a:p>
          <a:p>
            <a:pPr lvl="2">
              <a:lnSpc>
                <a:spcPct val="70000"/>
              </a:lnSpc>
            </a:pPr>
            <a:r>
              <a:rPr lang="en-US" sz="2400" dirty="0" smtClean="0">
                <a:latin typeface="Calibri"/>
                <a:ea typeface="Calibri"/>
              </a:rPr>
              <a:t>(</a:t>
            </a:r>
            <a:r>
              <a:rPr lang="en-US" sz="2400" b="1" dirty="0" smtClean="0">
                <a:latin typeface="Courier New" charset="0"/>
                <a:ea typeface="Calibri"/>
              </a:rPr>
              <a:t>dns1.foobar.com</a:t>
            </a:r>
            <a:r>
              <a:rPr lang="en-US" sz="2400" dirty="0" smtClean="0">
                <a:latin typeface="Calibri"/>
                <a:ea typeface="Calibri"/>
              </a:rPr>
              <a:t>, </a:t>
            </a:r>
            <a:r>
              <a:rPr lang="en-US" sz="2400" b="1" dirty="0" smtClean="0">
                <a:latin typeface="Courier New" charset="0"/>
                <a:ea typeface="Calibri"/>
              </a:rPr>
              <a:t>212.44.9.129</a:t>
            </a:r>
            <a:r>
              <a:rPr lang="en-US" sz="2400" dirty="0" smtClean="0">
                <a:latin typeface="Calibri"/>
                <a:ea typeface="Calibri"/>
              </a:rPr>
              <a:t>, </a:t>
            </a:r>
            <a:r>
              <a:rPr lang="en-US" sz="2400" b="1" dirty="0" smtClean="0">
                <a:latin typeface="Courier New" charset="0"/>
                <a:ea typeface="Calibri"/>
              </a:rPr>
              <a:t>A</a:t>
            </a:r>
            <a:r>
              <a:rPr lang="en-US" sz="2400" dirty="0" smtClean="0">
                <a:latin typeface="Calibri"/>
                <a:ea typeface="Calibri"/>
              </a:rPr>
              <a:t>)</a:t>
            </a:r>
          </a:p>
          <a:p>
            <a:pPr>
              <a:lnSpc>
                <a:spcPct val="70000"/>
              </a:lnSpc>
            </a:pPr>
            <a:endParaRPr lang="en-US" sz="2600" dirty="0" smtClean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 smtClean="0">
                <a:latin typeface="Calibri"/>
              </a:rPr>
              <a:t>Put in your (authoritative) server </a:t>
            </a:r>
            <a:r>
              <a:rPr lang="en-US" sz="2400" b="1" dirty="0" smtClean="0">
                <a:latin typeface="Courier New" charset="0"/>
              </a:rPr>
              <a:t>dns1.foobar.com:</a:t>
            </a:r>
            <a:endParaRPr lang="en-US" sz="2400" dirty="0" smtClean="0">
              <a:latin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 smtClean="0">
                <a:latin typeface="Calibri"/>
                <a:ea typeface="Calibri"/>
              </a:rPr>
              <a:t>Type A record for </a:t>
            </a:r>
            <a:r>
              <a:rPr lang="en-US" b="1" dirty="0" smtClean="0">
                <a:latin typeface="Courier New" charset="0"/>
                <a:ea typeface="Calibri"/>
              </a:rPr>
              <a:t>www.foobar.com</a:t>
            </a:r>
            <a:endParaRPr lang="en-US" dirty="0" smtClean="0">
              <a:latin typeface="Calibri"/>
              <a:ea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 smtClean="0">
                <a:latin typeface="Calibri"/>
                <a:ea typeface="Calibri"/>
              </a:rPr>
              <a:t>Type MX record for </a:t>
            </a:r>
            <a:r>
              <a:rPr lang="en-US" b="1" dirty="0" smtClean="0">
                <a:latin typeface="Courier New" charset="0"/>
                <a:ea typeface="Calibri"/>
              </a:rPr>
              <a:t>foobar.com</a:t>
            </a:r>
            <a:endParaRPr lang="en-US" dirty="0">
              <a:latin typeface="Calibri"/>
              <a:ea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3952" y="6581001"/>
            <a:ext cx="1910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[Slide credit: Scott Shenker]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/>
                <a:ea typeface="ＭＳ Ｐゴシック" charset="0"/>
                <a:cs typeface="ＭＳ Ｐゴシック" charset="0"/>
              </a:rPr>
              <a:t>Setting up </a:t>
            </a:r>
            <a:r>
              <a:rPr lang="en-US" sz="3200" i="1" dirty="0" err="1" smtClean="0">
                <a:latin typeface="Calibri"/>
                <a:ea typeface="ＭＳ Ｐゴシック" charset="0"/>
                <a:cs typeface="ＭＳ Ｐゴシック" charset="0"/>
              </a:rPr>
              <a:t>foobar.com</a:t>
            </a:r>
            <a:r>
              <a:rPr lang="en-US" sz="3200" dirty="0"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US" sz="3200" dirty="0" smtClean="0">
                <a:latin typeface="Calibri"/>
                <a:ea typeface="ＭＳ Ｐゴシック" charset="0"/>
                <a:cs typeface="ＭＳ Ｐゴシック" charset="0"/>
              </a:rPr>
              <a:t>(cont’d)</a:t>
            </a:r>
            <a:endParaRPr lang="en-US" sz="32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3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alibri"/>
              </a:rPr>
              <a:t>In addition, need to provide reverse PTR bindings</a:t>
            </a:r>
          </a:p>
          <a:p>
            <a:pPr lvl="1">
              <a:lnSpc>
                <a:spcPct val="90000"/>
              </a:lnSpc>
            </a:pPr>
            <a:r>
              <a:rPr lang="en-US" sz="2800" i="1" dirty="0" smtClean="0">
                <a:latin typeface="Calibri"/>
                <a:ea typeface="Calibri"/>
              </a:rPr>
              <a:t>e.g</a:t>
            </a:r>
            <a:r>
              <a:rPr lang="en-US" sz="2800" i="1" dirty="0">
                <a:latin typeface="Calibri"/>
                <a:ea typeface="Calibri"/>
              </a:rPr>
              <a:t>.,</a:t>
            </a:r>
            <a:r>
              <a:rPr lang="en-US" sz="2800" dirty="0">
                <a:latin typeface="Calibri"/>
                <a:ea typeface="Calibri"/>
              </a:rPr>
              <a:t> </a:t>
            </a:r>
            <a:r>
              <a:rPr lang="en-US" sz="2600" b="1" dirty="0">
                <a:latin typeface="Courier" charset="0"/>
                <a:ea typeface="Calibri"/>
              </a:rPr>
              <a:t>212.44.9.129</a:t>
            </a:r>
            <a:r>
              <a:rPr lang="en-US" sz="2600" dirty="0">
                <a:latin typeface="Calibri"/>
                <a:ea typeface="Calibri"/>
              </a:rPr>
              <a:t> </a:t>
            </a:r>
            <a:r>
              <a:rPr lang="en-US" sz="2600" dirty="0">
                <a:latin typeface="Calibri"/>
                <a:ea typeface="Calibri"/>
                <a:sym typeface="Symbol" charset="0"/>
              </a:rPr>
              <a:t> </a:t>
            </a:r>
            <a:r>
              <a:rPr lang="en-US" sz="2600" b="1" dirty="0">
                <a:latin typeface="Courier" charset="0"/>
                <a:ea typeface="Calibri"/>
              </a:rPr>
              <a:t>dns1.foobar.com</a:t>
            </a:r>
            <a:endParaRPr lang="en-US" sz="2800" dirty="0">
              <a:latin typeface="Calibri"/>
              <a:ea typeface="Calibri"/>
              <a:sym typeface="Symbol" charset="0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alibri"/>
              </a:rPr>
              <a:t>Normally, these would go </a:t>
            </a:r>
            <a:r>
              <a:rPr lang="en-US" dirty="0" smtClean="0">
                <a:latin typeface="Calibri"/>
              </a:rPr>
              <a:t>in </a:t>
            </a:r>
            <a:r>
              <a:rPr lang="en-US" sz="2600" b="1" dirty="0">
                <a:latin typeface="Courier"/>
                <a:cs typeface="Courier"/>
              </a:rPr>
              <a:t>9.44.212.in-</a:t>
            </a:r>
            <a:r>
              <a:rPr lang="en-US" sz="2600" b="1" dirty="0" smtClean="0">
                <a:latin typeface="Courier"/>
                <a:cs typeface="Courier"/>
              </a:rPr>
              <a:t>addr.arpa</a:t>
            </a:r>
            <a:endParaRPr lang="en-US" b="1" dirty="0" smtClean="0">
              <a:latin typeface="Courier"/>
              <a:cs typeface="Courier"/>
            </a:endParaRPr>
          </a:p>
          <a:p>
            <a:pPr>
              <a:lnSpc>
                <a:spcPct val="90000"/>
              </a:lnSpc>
            </a:pPr>
            <a:endParaRPr lang="en-US" dirty="0">
              <a:latin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alibri"/>
              </a:rPr>
              <a:t>Problem: you </a:t>
            </a:r>
            <a:r>
              <a:rPr lang="en-US" dirty="0" smtClean="0">
                <a:latin typeface="Calibri"/>
              </a:rPr>
              <a:t>can’t </a:t>
            </a:r>
            <a:r>
              <a:rPr lang="en-US" dirty="0">
                <a:latin typeface="Calibri"/>
              </a:rPr>
              <a:t>run the name server for that domain.  Why not?</a:t>
            </a:r>
          </a:p>
          <a:p>
            <a:pPr lvl="1">
              <a:lnSpc>
                <a:spcPct val="90000"/>
              </a:lnSpc>
            </a:pPr>
            <a:r>
              <a:rPr lang="en-US" sz="3000" dirty="0">
                <a:latin typeface="Calibri"/>
                <a:ea typeface="Calibri"/>
              </a:rPr>
              <a:t>Because your block is 212.44.9.128/25, not 212.44.9.0/24</a:t>
            </a:r>
          </a:p>
          <a:p>
            <a:pPr lvl="1">
              <a:lnSpc>
                <a:spcPct val="90000"/>
              </a:lnSpc>
            </a:pPr>
            <a:r>
              <a:rPr lang="en-US" sz="3000" dirty="0">
                <a:latin typeface="Calibri"/>
                <a:ea typeface="Calibri"/>
              </a:rPr>
              <a:t>And whoever has 212.44.9.0/25 won</a:t>
            </a:r>
            <a:r>
              <a:rPr lang="ja-JP" altLang="en-US" sz="3000" dirty="0">
                <a:latin typeface="Calibri"/>
                <a:ea typeface="Calibri"/>
              </a:rPr>
              <a:t>’</a:t>
            </a:r>
            <a:r>
              <a:rPr lang="en-US" sz="3000" dirty="0">
                <a:latin typeface="Calibri"/>
                <a:ea typeface="Calibri"/>
              </a:rPr>
              <a:t>t be happy with you owning their PTR </a:t>
            </a:r>
            <a:r>
              <a:rPr lang="en-US" sz="3000" dirty="0" smtClean="0">
                <a:latin typeface="Calibri"/>
                <a:ea typeface="Calibri"/>
              </a:rPr>
              <a:t>records</a:t>
            </a:r>
          </a:p>
          <a:p>
            <a:pPr>
              <a:lnSpc>
                <a:spcPct val="90000"/>
              </a:lnSpc>
            </a:pPr>
            <a:endParaRPr lang="en-US" dirty="0">
              <a:latin typeface="Calibri"/>
              <a:ea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alibri"/>
              </a:rPr>
              <a:t>Solution: ISP runs it for </a:t>
            </a:r>
            <a:r>
              <a:rPr lang="en-US" dirty="0" smtClean="0">
                <a:latin typeface="Calibri"/>
              </a:rPr>
              <a:t>you, but </a:t>
            </a:r>
            <a:r>
              <a:rPr lang="en-US" dirty="0" smtClean="0">
                <a:latin typeface="Calibri"/>
                <a:ea typeface="Calibri"/>
              </a:rPr>
              <a:t>it</a:t>
            </a:r>
            <a:r>
              <a:rPr lang="ja-JP" altLang="en-US" dirty="0" smtClean="0">
                <a:latin typeface="Calibri"/>
                <a:ea typeface="Calibri"/>
              </a:rPr>
              <a:t>’</a:t>
            </a:r>
            <a:r>
              <a:rPr lang="en-US" dirty="0" smtClean="0">
                <a:latin typeface="Calibri"/>
                <a:ea typeface="Calibri"/>
              </a:rPr>
              <a:t>s </a:t>
            </a:r>
            <a:r>
              <a:rPr lang="en-US" dirty="0">
                <a:latin typeface="Calibri"/>
                <a:ea typeface="Calibri"/>
              </a:rPr>
              <a:t>more of a headache to keep it up-to-date </a:t>
            </a:r>
            <a:r>
              <a:rPr lang="en-US" b="1" dirty="0">
                <a:latin typeface="Courier" charset="0"/>
                <a:ea typeface="Calibri"/>
              </a:rPr>
              <a:t>:-(</a:t>
            </a:r>
            <a:endParaRPr lang="en-US" dirty="0">
              <a:latin typeface="Calibri"/>
              <a:ea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3952" y="6581001"/>
            <a:ext cx="1910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[Slide credit: Scott Shenker]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79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 operation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Most queries and responses via UDP, server port 53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114385" y="4778740"/>
            <a:ext cx="1867711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Query ID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112268" y="5210328"/>
            <a:ext cx="3735422" cy="431588"/>
          </a:xfrm>
          <a:custGeom>
            <a:avLst/>
            <a:gdLst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0 w 3735422"/>
              <a:gd name="connsiteY3" fmla="*/ 431588 h 431588"/>
              <a:gd name="connsiteX4" fmla="*/ 0 w 3735422"/>
              <a:gd name="connsiteY4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943485 w 3735422"/>
              <a:gd name="connsiteY3" fmla="*/ 425693 h 431588"/>
              <a:gd name="connsiteX4" fmla="*/ 0 w 3735422"/>
              <a:gd name="connsiteY4" fmla="*/ 431588 h 431588"/>
              <a:gd name="connsiteX5" fmla="*/ 0 w 3735422"/>
              <a:gd name="connsiteY5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943485 w 3735422"/>
              <a:gd name="connsiteY3" fmla="*/ 425693 h 431588"/>
              <a:gd name="connsiteX4" fmla="*/ 375009 w 3735422"/>
              <a:gd name="connsiteY4" fmla="*/ 425693 h 431588"/>
              <a:gd name="connsiteX5" fmla="*/ 0 w 3735422"/>
              <a:gd name="connsiteY5" fmla="*/ 431588 h 431588"/>
              <a:gd name="connsiteX6" fmla="*/ 0 w 3735422"/>
              <a:gd name="connsiteY6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943485 w 3735422"/>
              <a:gd name="connsiteY3" fmla="*/ 425693 h 431588"/>
              <a:gd name="connsiteX4" fmla="*/ 375009 w 3735422"/>
              <a:gd name="connsiteY4" fmla="*/ 262559 h 431588"/>
              <a:gd name="connsiteX5" fmla="*/ 0 w 3735422"/>
              <a:gd name="connsiteY5" fmla="*/ 431588 h 431588"/>
              <a:gd name="connsiteX6" fmla="*/ 0 w 3735422"/>
              <a:gd name="connsiteY6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1366819 w 3735422"/>
              <a:gd name="connsiteY3" fmla="*/ 413597 h 431588"/>
              <a:gd name="connsiteX4" fmla="*/ 943485 w 3735422"/>
              <a:gd name="connsiteY4" fmla="*/ 425693 h 431588"/>
              <a:gd name="connsiteX5" fmla="*/ 375009 w 3735422"/>
              <a:gd name="connsiteY5" fmla="*/ 262559 h 431588"/>
              <a:gd name="connsiteX6" fmla="*/ 0 w 3735422"/>
              <a:gd name="connsiteY6" fmla="*/ 431588 h 431588"/>
              <a:gd name="connsiteX7" fmla="*/ 0 w 3735422"/>
              <a:gd name="connsiteY7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2044152 w 3735422"/>
              <a:gd name="connsiteY3" fmla="*/ 425693 h 431588"/>
              <a:gd name="connsiteX4" fmla="*/ 1366819 w 3735422"/>
              <a:gd name="connsiteY4" fmla="*/ 413597 h 431588"/>
              <a:gd name="connsiteX5" fmla="*/ 943485 w 3735422"/>
              <a:gd name="connsiteY5" fmla="*/ 425693 h 431588"/>
              <a:gd name="connsiteX6" fmla="*/ 375009 w 3735422"/>
              <a:gd name="connsiteY6" fmla="*/ 262559 h 431588"/>
              <a:gd name="connsiteX7" fmla="*/ 0 w 3735422"/>
              <a:gd name="connsiteY7" fmla="*/ 431588 h 431588"/>
              <a:gd name="connsiteX8" fmla="*/ 0 w 3735422"/>
              <a:gd name="connsiteY8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2044152 w 3735422"/>
              <a:gd name="connsiteY3" fmla="*/ 425693 h 431588"/>
              <a:gd name="connsiteX4" fmla="*/ 1572438 w 3735422"/>
              <a:gd name="connsiteY4" fmla="*/ 226273 h 431588"/>
              <a:gd name="connsiteX5" fmla="*/ 943485 w 3735422"/>
              <a:gd name="connsiteY5" fmla="*/ 425693 h 431588"/>
              <a:gd name="connsiteX6" fmla="*/ 375009 w 3735422"/>
              <a:gd name="connsiteY6" fmla="*/ 262559 h 431588"/>
              <a:gd name="connsiteX7" fmla="*/ 0 w 3735422"/>
              <a:gd name="connsiteY7" fmla="*/ 431588 h 431588"/>
              <a:gd name="connsiteX8" fmla="*/ 0 w 3735422"/>
              <a:gd name="connsiteY8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2714833 w 3735422"/>
              <a:gd name="connsiteY3" fmla="*/ 422064 h 431588"/>
              <a:gd name="connsiteX4" fmla="*/ 2044152 w 3735422"/>
              <a:gd name="connsiteY4" fmla="*/ 425693 h 431588"/>
              <a:gd name="connsiteX5" fmla="*/ 1572438 w 3735422"/>
              <a:gd name="connsiteY5" fmla="*/ 226273 h 431588"/>
              <a:gd name="connsiteX6" fmla="*/ 943485 w 3735422"/>
              <a:gd name="connsiteY6" fmla="*/ 425693 h 431588"/>
              <a:gd name="connsiteX7" fmla="*/ 375009 w 3735422"/>
              <a:gd name="connsiteY7" fmla="*/ 262559 h 431588"/>
              <a:gd name="connsiteX8" fmla="*/ 0 w 3735422"/>
              <a:gd name="connsiteY8" fmla="*/ 431588 h 431588"/>
              <a:gd name="connsiteX9" fmla="*/ 0 w 3735422"/>
              <a:gd name="connsiteY9" fmla="*/ 0 h 431588"/>
              <a:gd name="connsiteX0" fmla="*/ 0 w 3735422"/>
              <a:gd name="connsiteY0" fmla="*/ 0 h 431588"/>
              <a:gd name="connsiteX1" fmla="*/ 3735422 w 3735422"/>
              <a:gd name="connsiteY1" fmla="*/ 0 h 431588"/>
              <a:gd name="connsiteX2" fmla="*/ 3735422 w 3735422"/>
              <a:gd name="connsiteY2" fmla="*/ 431588 h 431588"/>
              <a:gd name="connsiteX3" fmla="*/ 2936945 w 3735422"/>
              <a:gd name="connsiteY3" fmla="*/ 260140 h 431588"/>
              <a:gd name="connsiteX4" fmla="*/ 2044152 w 3735422"/>
              <a:gd name="connsiteY4" fmla="*/ 425693 h 431588"/>
              <a:gd name="connsiteX5" fmla="*/ 1572438 w 3735422"/>
              <a:gd name="connsiteY5" fmla="*/ 226273 h 431588"/>
              <a:gd name="connsiteX6" fmla="*/ 943485 w 3735422"/>
              <a:gd name="connsiteY6" fmla="*/ 425693 h 431588"/>
              <a:gd name="connsiteX7" fmla="*/ 375009 w 3735422"/>
              <a:gd name="connsiteY7" fmla="*/ 262559 h 431588"/>
              <a:gd name="connsiteX8" fmla="*/ 0 w 3735422"/>
              <a:gd name="connsiteY8" fmla="*/ 431588 h 431588"/>
              <a:gd name="connsiteX9" fmla="*/ 0 w 3735422"/>
              <a:gd name="connsiteY9" fmla="*/ 0 h 43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5422" h="431588">
                <a:moveTo>
                  <a:pt x="0" y="0"/>
                </a:moveTo>
                <a:lnTo>
                  <a:pt x="3735422" y="0"/>
                </a:lnTo>
                <a:lnTo>
                  <a:pt x="3735422" y="431588"/>
                </a:lnTo>
                <a:lnTo>
                  <a:pt x="2936945" y="260140"/>
                </a:lnTo>
                <a:lnTo>
                  <a:pt x="2044152" y="425693"/>
                </a:lnTo>
                <a:lnTo>
                  <a:pt x="1572438" y="226273"/>
                </a:lnTo>
                <a:lnTo>
                  <a:pt x="943485" y="425693"/>
                </a:lnTo>
                <a:lnTo>
                  <a:pt x="375009" y="262559"/>
                </a:lnTo>
                <a:lnTo>
                  <a:pt x="0" y="4315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99504" y="4778740"/>
            <a:ext cx="46751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opcode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4431" y="4778740"/>
            <a:ext cx="11740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TC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32830" y="4778740"/>
            <a:ext cx="352225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Z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80172" y="4778740"/>
            <a:ext cx="46751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rcode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67023" y="4778740"/>
            <a:ext cx="11740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AA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82096" y="4778740"/>
            <a:ext cx="11740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QR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98014" y="4778740"/>
            <a:ext cx="11740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RD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15422" y="4778740"/>
            <a:ext cx="117408" cy="4315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RA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12268" y="3915564"/>
            <a:ext cx="1867711" cy="431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Source port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82096" y="3915564"/>
            <a:ext cx="1867711" cy="431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Dest port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14385" y="4347152"/>
            <a:ext cx="1867711" cy="431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UDP length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82096" y="4347152"/>
            <a:ext cx="1867711" cy="431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UDP </a:t>
            </a:r>
            <a:r>
              <a:rPr lang="en-US" sz="2000" dirty="0" err="1" smtClean="0">
                <a:solidFill>
                  <a:srgbClr val="000000"/>
                </a:solidFill>
              </a:rPr>
              <a:t>cksum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14385" y="3483976"/>
            <a:ext cx="3733305" cy="431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Destination IP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12268" y="3052388"/>
            <a:ext cx="3733305" cy="431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Source IP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Right Brace 21"/>
          <p:cNvSpPr/>
          <p:nvPr/>
        </p:nvSpPr>
        <p:spPr>
          <a:xfrm>
            <a:off x="5913859" y="2609232"/>
            <a:ext cx="163285" cy="1306331"/>
          </a:xfrm>
          <a:prstGeom prst="rightBrace">
            <a:avLst>
              <a:gd name="adj1" fmla="val 32062"/>
              <a:gd name="adj2" fmla="val 5000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3" name="Freeform 22"/>
          <p:cNvSpPr/>
          <p:nvPr/>
        </p:nvSpPr>
        <p:spPr>
          <a:xfrm>
            <a:off x="2112268" y="2609233"/>
            <a:ext cx="3733305" cy="443154"/>
          </a:xfrm>
          <a:custGeom>
            <a:avLst/>
            <a:gdLst>
              <a:gd name="connsiteX0" fmla="*/ 0 w 3733305"/>
              <a:gd name="connsiteY0" fmla="*/ 0 h 431588"/>
              <a:gd name="connsiteX1" fmla="*/ 3733305 w 3733305"/>
              <a:gd name="connsiteY1" fmla="*/ 0 h 431588"/>
              <a:gd name="connsiteX2" fmla="*/ 3733305 w 3733305"/>
              <a:gd name="connsiteY2" fmla="*/ 431588 h 431588"/>
              <a:gd name="connsiteX3" fmla="*/ 0 w 3733305"/>
              <a:gd name="connsiteY3" fmla="*/ 431588 h 431588"/>
              <a:gd name="connsiteX4" fmla="*/ 0 w 3733305"/>
              <a:gd name="connsiteY4" fmla="*/ 0 h 431588"/>
              <a:gd name="connsiteX0" fmla="*/ 0 w 3733305"/>
              <a:gd name="connsiteY0" fmla="*/ 5217 h 436805"/>
              <a:gd name="connsiteX1" fmla="*/ 3267283 w 3733305"/>
              <a:gd name="connsiteY1" fmla="*/ 0 h 436805"/>
              <a:gd name="connsiteX2" fmla="*/ 3733305 w 3733305"/>
              <a:gd name="connsiteY2" fmla="*/ 5217 h 436805"/>
              <a:gd name="connsiteX3" fmla="*/ 3733305 w 3733305"/>
              <a:gd name="connsiteY3" fmla="*/ 436805 h 436805"/>
              <a:gd name="connsiteX4" fmla="*/ 0 w 3733305"/>
              <a:gd name="connsiteY4" fmla="*/ 436805 h 436805"/>
              <a:gd name="connsiteX5" fmla="*/ 0 w 3733305"/>
              <a:gd name="connsiteY5" fmla="*/ 5217 h 436805"/>
              <a:gd name="connsiteX0" fmla="*/ 0 w 3733305"/>
              <a:gd name="connsiteY0" fmla="*/ 11566 h 443154"/>
              <a:gd name="connsiteX1" fmla="*/ 2689433 w 3733305"/>
              <a:gd name="connsiteY1" fmla="*/ 0 h 443154"/>
              <a:gd name="connsiteX2" fmla="*/ 3267283 w 3733305"/>
              <a:gd name="connsiteY2" fmla="*/ 6349 h 443154"/>
              <a:gd name="connsiteX3" fmla="*/ 3733305 w 3733305"/>
              <a:gd name="connsiteY3" fmla="*/ 11566 h 443154"/>
              <a:gd name="connsiteX4" fmla="*/ 3733305 w 3733305"/>
              <a:gd name="connsiteY4" fmla="*/ 443154 h 443154"/>
              <a:gd name="connsiteX5" fmla="*/ 0 w 3733305"/>
              <a:gd name="connsiteY5" fmla="*/ 443154 h 443154"/>
              <a:gd name="connsiteX6" fmla="*/ 0 w 3733305"/>
              <a:gd name="connsiteY6" fmla="*/ 11566 h 443154"/>
              <a:gd name="connsiteX0" fmla="*/ 0 w 3733305"/>
              <a:gd name="connsiteY0" fmla="*/ 11566 h 443154"/>
              <a:gd name="connsiteX1" fmla="*/ 2689433 w 3733305"/>
              <a:gd name="connsiteY1" fmla="*/ 0 h 443154"/>
              <a:gd name="connsiteX2" fmla="*/ 3267283 w 3733305"/>
              <a:gd name="connsiteY2" fmla="*/ 133349 h 443154"/>
              <a:gd name="connsiteX3" fmla="*/ 3733305 w 3733305"/>
              <a:gd name="connsiteY3" fmla="*/ 11566 h 443154"/>
              <a:gd name="connsiteX4" fmla="*/ 3733305 w 3733305"/>
              <a:gd name="connsiteY4" fmla="*/ 443154 h 443154"/>
              <a:gd name="connsiteX5" fmla="*/ 0 w 3733305"/>
              <a:gd name="connsiteY5" fmla="*/ 443154 h 443154"/>
              <a:gd name="connsiteX6" fmla="*/ 0 w 3733305"/>
              <a:gd name="connsiteY6" fmla="*/ 11566 h 443154"/>
              <a:gd name="connsiteX0" fmla="*/ 0 w 3733305"/>
              <a:gd name="connsiteY0" fmla="*/ 11566 h 443154"/>
              <a:gd name="connsiteX1" fmla="*/ 1882983 w 3733305"/>
              <a:gd name="connsiteY1" fmla="*/ 0 h 443154"/>
              <a:gd name="connsiteX2" fmla="*/ 2689433 w 3733305"/>
              <a:gd name="connsiteY2" fmla="*/ 0 h 443154"/>
              <a:gd name="connsiteX3" fmla="*/ 3267283 w 3733305"/>
              <a:gd name="connsiteY3" fmla="*/ 133349 h 443154"/>
              <a:gd name="connsiteX4" fmla="*/ 3733305 w 3733305"/>
              <a:gd name="connsiteY4" fmla="*/ 11566 h 443154"/>
              <a:gd name="connsiteX5" fmla="*/ 3733305 w 3733305"/>
              <a:gd name="connsiteY5" fmla="*/ 443154 h 443154"/>
              <a:gd name="connsiteX6" fmla="*/ 0 w 3733305"/>
              <a:gd name="connsiteY6" fmla="*/ 443154 h 443154"/>
              <a:gd name="connsiteX7" fmla="*/ 0 w 3733305"/>
              <a:gd name="connsiteY7" fmla="*/ 11566 h 443154"/>
              <a:gd name="connsiteX0" fmla="*/ 0 w 3733305"/>
              <a:gd name="connsiteY0" fmla="*/ 11566 h 443154"/>
              <a:gd name="connsiteX1" fmla="*/ 1882983 w 3733305"/>
              <a:gd name="connsiteY1" fmla="*/ 0 h 443154"/>
              <a:gd name="connsiteX2" fmla="*/ 2251283 w 3733305"/>
              <a:gd name="connsiteY2" fmla="*/ 146050 h 443154"/>
              <a:gd name="connsiteX3" fmla="*/ 2689433 w 3733305"/>
              <a:gd name="connsiteY3" fmla="*/ 0 h 443154"/>
              <a:gd name="connsiteX4" fmla="*/ 3267283 w 3733305"/>
              <a:gd name="connsiteY4" fmla="*/ 133349 h 443154"/>
              <a:gd name="connsiteX5" fmla="*/ 3733305 w 3733305"/>
              <a:gd name="connsiteY5" fmla="*/ 11566 h 443154"/>
              <a:gd name="connsiteX6" fmla="*/ 3733305 w 3733305"/>
              <a:gd name="connsiteY6" fmla="*/ 443154 h 443154"/>
              <a:gd name="connsiteX7" fmla="*/ 0 w 3733305"/>
              <a:gd name="connsiteY7" fmla="*/ 443154 h 443154"/>
              <a:gd name="connsiteX8" fmla="*/ 0 w 3733305"/>
              <a:gd name="connsiteY8" fmla="*/ 11566 h 443154"/>
              <a:gd name="connsiteX0" fmla="*/ 0 w 3733305"/>
              <a:gd name="connsiteY0" fmla="*/ 11566 h 443154"/>
              <a:gd name="connsiteX1" fmla="*/ 1184483 w 3733305"/>
              <a:gd name="connsiteY1" fmla="*/ 0 h 443154"/>
              <a:gd name="connsiteX2" fmla="*/ 1882983 w 3733305"/>
              <a:gd name="connsiteY2" fmla="*/ 0 h 443154"/>
              <a:gd name="connsiteX3" fmla="*/ 2251283 w 3733305"/>
              <a:gd name="connsiteY3" fmla="*/ 146050 h 443154"/>
              <a:gd name="connsiteX4" fmla="*/ 2689433 w 3733305"/>
              <a:gd name="connsiteY4" fmla="*/ 0 h 443154"/>
              <a:gd name="connsiteX5" fmla="*/ 3267283 w 3733305"/>
              <a:gd name="connsiteY5" fmla="*/ 133349 h 443154"/>
              <a:gd name="connsiteX6" fmla="*/ 3733305 w 3733305"/>
              <a:gd name="connsiteY6" fmla="*/ 11566 h 443154"/>
              <a:gd name="connsiteX7" fmla="*/ 3733305 w 3733305"/>
              <a:gd name="connsiteY7" fmla="*/ 443154 h 443154"/>
              <a:gd name="connsiteX8" fmla="*/ 0 w 3733305"/>
              <a:gd name="connsiteY8" fmla="*/ 443154 h 443154"/>
              <a:gd name="connsiteX9" fmla="*/ 0 w 3733305"/>
              <a:gd name="connsiteY9" fmla="*/ 11566 h 443154"/>
              <a:gd name="connsiteX0" fmla="*/ 0 w 3733305"/>
              <a:gd name="connsiteY0" fmla="*/ 11566 h 443154"/>
              <a:gd name="connsiteX1" fmla="*/ 1184483 w 3733305"/>
              <a:gd name="connsiteY1" fmla="*/ 0 h 443154"/>
              <a:gd name="connsiteX2" fmla="*/ 1438483 w 3733305"/>
              <a:gd name="connsiteY2" fmla="*/ 158750 h 443154"/>
              <a:gd name="connsiteX3" fmla="*/ 1882983 w 3733305"/>
              <a:gd name="connsiteY3" fmla="*/ 0 h 443154"/>
              <a:gd name="connsiteX4" fmla="*/ 2251283 w 3733305"/>
              <a:gd name="connsiteY4" fmla="*/ 146050 h 443154"/>
              <a:gd name="connsiteX5" fmla="*/ 2689433 w 3733305"/>
              <a:gd name="connsiteY5" fmla="*/ 0 h 443154"/>
              <a:gd name="connsiteX6" fmla="*/ 3267283 w 3733305"/>
              <a:gd name="connsiteY6" fmla="*/ 133349 h 443154"/>
              <a:gd name="connsiteX7" fmla="*/ 3733305 w 3733305"/>
              <a:gd name="connsiteY7" fmla="*/ 11566 h 443154"/>
              <a:gd name="connsiteX8" fmla="*/ 3733305 w 3733305"/>
              <a:gd name="connsiteY8" fmla="*/ 443154 h 443154"/>
              <a:gd name="connsiteX9" fmla="*/ 0 w 3733305"/>
              <a:gd name="connsiteY9" fmla="*/ 443154 h 443154"/>
              <a:gd name="connsiteX10" fmla="*/ 0 w 3733305"/>
              <a:gd name="connsiteY10" fmla="*/ 11566 h 443154"/>
              <a:gd name="connsiteX0" fmla="*/ 0 w 3733305"/>
              <a:gd name="connsiteY0" fmla="*/ 11566 h 443154"/>
              <a:gd name="connsiteX1" fmla="*/ 384383 w 3733305"/>
              <a:gd name="connsiteY1" fmla="*/ 12700 h 443154"/>
              <a:gd name="connsiteX2" fmla="*/ 1184483 w 3733305"/>
              <a:gd name="connsiteY2" fmla="*/ 0 h 443154"/>
              <a:gd name="connsiteX3" fmla="*/ 1438483 w 3733305"/>
              <a:gd name="connsiteY3" fmla="*/ 158750 h 443154"/>
              <a:gd name="connsiteX4" fmla="*/ 1882983 w 3733305"/>
              <a:gd name="connsiteY4" fmla="*/ 0 h 443154"/>
              <a:gd name="connsiteX5" fmla="*/ 2251283 w 3733305"/>
              <a:gd name="connsiteY5" fmla="*/ 146050 h 443154"/>
              <a:gd name="connsiteX6" fmla="*/ 2689433 w 3733305"/>
              <a:gd name="connsiteY6" fmla="*/ 0 h 443154"/>
              <a:gd name="connsiteX7" fmla="*/ 3267283 w 3733305"/>
              <a:gd name="connsiteY7" fmla="*/ 133349 h 443154"/>
              <a:gd name="connsiteX8" fmla="*/ 3733305 w 3733305"/>
              <a:gd name="connsiteY8" fmla="*/ 11566 h 443154"/>
              <a:gd name="connsiteX9" fmla="*/ 3733305 w 3733305"/>
              <a:gd name="connsiteY9" fmla="*/ 443154 h 443154"/>
              <a:gd name="connsiteX10" fmla="*/ 0 w 3733305"/>
              <a:gd name="connsiteY10" fmla="*/ 443154 h 443154"/>
              <a:gd name="connsiteX11" fmla="*/ 0 w 3733305"/>
              <a:gd name="connsiteY11" fmla="*/ 11566 h 443154"/>
              <a:gd name="connsiteX0" fmla="*/ 0 w 3733305"/>
              <a:gd name="connsiteY0" fmla="*/ 11566 h 443154"/>
              <a:gd name="connsiteX1" fmla="*/ 384383 w 3733305"/>
              <a:gd name="connsiteY1" fmla="*/ 12700 h 443154"/>
              <a:gd name="connsiteX2" fmla="*/ 778083 w 3733305"/>
              <a:gd name="connsiteY2" fmla="*/ 152400 h 443154"/>
              <a:gd name="connsiteX3" fmla="*/ 1184483 w 3733305"/>
              <a:gd name="connsiteY3" fmla="*/ 0 h 443154"/>
              <a:gd name="connsiteX4" fmla="*/ 1438483 w 3733305"/>
              <a:gd name="connsiteY4" fmla="*/ 158750 h 443154"/>
              <a:gd name="connsiteX5" fmla="*/ 1882983 w 3733305"/>
              <a:gd name="connsiteY5" fmla="*/ 0 h 443154"/>
              <a:gd name="connsiteX6" fmla="*/ 2251283 w 3733305"/>
              <a:gd name="connsiteY6" fmla="*/ 146050 h 443154"/>
              <a:gd name="connsiteX7" fmla="*/ 2689433 w 3733305"/>
              <a:gd name="connsiteY7" fmla="*/ 0 h 443154"/>
              <a:gd name="connsiteX8" fmla="*/ 3267283 w 3733305"/>
              <a:gd name="connsiteY8" fmla="*/ 133349 h 443154"/>
              <a:gd name="connsiteX9" fmla="*/ 3733305 w 3733305"/>
              <a:gd name="connsiteY9" fmla="*/ 11566 h 443154"/>
              <a:gd name="connsiteX10" fmla="*/ 3733305 w 3733305"/>
              <a:gd name="connsiteY10" fmla="*/ 443154 h 443154"/>
              <a:gd name="connsiteX11" fmla="*/ 0 w 3733305"/>
              <a:gd name="connsiteY11" fmla="*/ 443154 h 443154"/>
              <a:gd name="connsiteX12" fmla="*/ 0 w 3733305"/>
              <a:gd name="connsiteY12" fmla="*/ 11566 h 443154"/>
              <a:gd name="connsiteX0" fmla="*/ 0 w 3733305"/>
              <a:gd name="connsiteY0" fmla="*/ 11566 h 443154"/>
              <a:gd name="connsiteX1" fmla="*/ 174833 w 3733305"/>
              <a:gd name="connsiteY1" fmla="*/ 107950 h 443154"/>
              <a:gd name="connsiteX2" fmla="*/ 384383 w 3733305"/>
              <a:gd name="connsiteY2" fmla="*/ 12700 h 443154"/>
              <a:gd name="connsiteX3" fmla="*/ 778083 w 3733305"/>
              <a:gd name="connsiteY3" fmla="*/ 152400 h 443154"/>
              <a:gd name="connsiteX4" fmla="*/ 1184483 w 3733305"/>
              <a:gd name="connsiteY4" fmla="*/ 0 h 443154"/>
              <a:gd name="connsiteX5" fmla="*/ 1438483 w 3733305"/>
              <a:gd name="connsiteY5" fmla="*/ 158750 h 443154"/>
              <a:gd name="connsiteX6" fmla="*/ 1882983 w 3733305"/>
              <a:gd name="connsiteY6" fmla="*/ 0 h 443154"/>
              <a:gd name="connsiteX7" fmla="*/ 2251283 w 3733305"/>
              <a:gd name="connsiteY7" fmla="*/ 146050 h 443154"/>
              <a:gd name="connsiteX8" fmla="*/ 2689433 w 3733305"/>
              <a:gd name="connsiteY8" fmla="*/ 0 h 443154"/>
              <a:gd name="connsiteX9" fmla="*/ 3267283 w 3733305"/>
              <a:gd name="connsiteY9" fmla="*/ 133349 h 443154"/>
              <a:gd name="connsiteX10" fmla="*/ 3733305 w 3733305"/>
              <a:gd name="connsiteY10" fmla="*/ 11566 h 443154"/>
              <a:gd name="connsiteX11" fmla="*/ 3733305 w 3733305"/>
              <a:gd name="connsiteY11" fmla="*/ 443154 h 443154"/>
              <a:gd name="connsiteX12" fmla="*/ 0 w 3733305"/>
              <a:gd name="connsiteY12" fmla="*/ 443154 h 443154"/>
              <a:gd name="connsiteX13" fmla="*/ 0 w 3733305"/>
              <a:gd name="connsiteY13" fmla="*/ 11566 h 44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33305" h="443154">
                <a:moveTo>
                  <a:pt x="0" y="11566"/>
                </a:moveTo>
                <a:lnTo>
                  <a:pt x="174833" y="107950"/>
                </a:lnTo>
                <a:lnTo>
                  <a:pt x="384383" y="12700"/>
                </a:lnTo>
                <a:lnTo>
                  <a:pt x="778083" y="152400"/>
                </a:lnTo>
                <a:lnTo>
                  <a:pt x="1184483" y="0"/>
                </a:lnTo>
                <a:lnTo>
                  <a:pt x="1438483" y="158750"/>
                </a:lnTo>
                <a:lnTo>
                  <a:pt x="1882983" y="0"/>
                </a:lnTo>
                <a:lnTo>
                  <a:pt x="2251283" y="146050"/>
                </a:lnTo>
                <a:lnTo>
                  <a:pt x="2689433" y="0"/>
                </a:lnTo>
                <a:lnTo>
                  <a:pt x="3267283" y="133349"/>
                </a:lnTo>
                <a:lnTo>
                  <a:pt x="3733305" y="11566"/>
                </a:lnTo>
                <a:lnTo>
                  <a:pt x="3733305" y="443154"/>
                </a:lnTo>
                <a:lnTo>
                  <a:pt x="0" y="443154"/>
                </a:lnTo>
                <a:lnTo>
                  <a:pt x="0" y="115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77144" y="3052387"/>
            <a:ext cx="1077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IP header</a:t>
            </a:r>
            <a:endParaRPr lang="en-US" dirty="0"/>
          </a:p>
        </p:txBody>
      </p:sp>
      <p:sp>
        <p:nvSpPr>
          <p:cNvPr id="25" name="Right Brace 24"/>
          <p:cNvSpPr/>
          <p:nvPr/>
        </p:nvSpPr>
        <p:spPr>
          <a:xfrm>
            <a:off x="5913859" y="3915565"/>
            <a:ext cx="163285" cy="863176"/>
          </a:xfrm>
          <a:prstGeom prst="rightBrace">
            <a:avLst>
              <a:gd name="adj1" fmla="val 32062"/>
              <a:gd name="adj2" fmla="val 5000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6" name="TextBox 25"/>
          <p:cNvSpPr txBox="1"/>
          <p:nvPr/>
        </p:nvSpPr>
        <p:spPr>
          <a:xfrm>
            <a:off x="6077144" y="4162486"/>
            <a:ext cx="1309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sp>
        <p:nvSpPr>
          <p:cNvPr id="27" name="Right Brace 26"/>
          <p:cNvSpPr/>
          <p:nvPr/>
        </p:nvSpPr>
        <p:spPr>
          <a:xfrm>
            <a:off x="5913859" y="4778741"/>
            <a:ext cx="163285" cy="863176"/>
          </a:xfrm>
          <a:prstGeom prst="rightBrace">
            <a:avLst>
              <a:gd name="adj1" fmla="val 32062"/>
              <a:gd name="adj2" fmla="val 5000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8" name="TextBox 27"/>
          <p:cNvSpPr txBox="1"/>
          <p:nvPr/>
        </p:nvSpPr>
        <p:spPr>
          <a:xfrm>
            <a:off x="6077144" y="5025662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DNS payload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DNS server state</a:t>
            </a:r>
            <a:endParaRPr lang="en-US" sz="4000" dirty="0"/>
          </a:p>
        </p:txBody>
      </p:sp>
      <p:sp>
        <p:nvSpPr>
          <p:cNvPr id="241708" name="Rectangle 44"/>
          <p:cNvSpPr>
            <a:spLocks noGrp="1" noChangeArrowheads="1"/>
          </p:cNvSpPr>
          <p:nvPr>
            <p:ph type="body" idx="4294967295"/>
          </p:nvPr>
        </p:nvSpPr>
        <p:spPr>
          <a:xfrm>
            <a:off x="2895600" y="1130300"/>
            <a:ext cx="6248400" cy="609600"/>
          </a:xfrm>
        </p:spPr>
        <p:txBody>
          <a:bodyPr>
            <a:normAutofit/>
          </a:bodyPr>
          <a:lstStyle/>
          <a:p>
            <a:pPr algn="ctr">
              <a:buFont typeface="ZapfDingbats" charset="2"/>
              <a:buNone/>
            </a:pPr>
            <a:r>
              <a:rPr lang="en-US" sz="2400" dirty="0" smtClean="0"/>
              <a:t>UDP socket listening on port 53</a:t>
            </a:r>
          </a:p>
          <a:p>
            <a:pPr algn="ctr"/>
            <a:endParaRPr lang="en-US" sz="3600" dirty="0"/>
          </a:p>
        </p:txBody>
      </p:sp>
      <p:sp>
        <p:nvSpPr>
          <p:cNvPr id="241677" name="Text Box 13"/>
          <p:cNvSpPr txBox="1">
            <a:spLocks noChangeArrowheads="1"/>
          </p:cNvSpPr>
          <p:nvPr/>
        </p:nvSpPr>
        <p:spPr bwMode="auto">
          <a:xfrm>
            <a:off x="407804" y="2894033"/>
            <a:ext cx="10401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Client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10.0.0.1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112" name="Picture 111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056" y="2342187"/>
            <a:ext cx="609600" cy="609600"/>
          </a:xfrm>
          <a:prstGeom prst="rect">
            <a:avLst/>
          </a:prstGeom>
        </p:spPr>
      </p:pic>
      <p:pic>
        <p:nvPicPr>
          <p:cNvPr id="113" name="Picture 112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66" y="2342187"/>
            <a:ext cx="609600" cy="609600"/>
          </a:xfrm>
          <a:prstGeom prst="rect">
            <a:avLst/>
          </a:prstGeom>
        </p:spPr>
      </p:pic>
      <p:sp>
        <p:nvSpPr>
          <p:cNvPr id="116" name="Text Box 13"/>
          <p:cNvSpPr txBox="1">
            <a:spLocks noChangeArrowheads="1"/>
          </p:cNvSpPr>
          <p:nvPr/>
        </p:nvSpPr>
        <p:spPr bwMode="auto">
          <a:xfrm>
            <a:off x="407804" y="4982341"/>
            <a:ext cx="10401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Client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10.0.0.2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117" name="Picture 116" descr="comput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66" y="4430495"/>
            <a:ext cx="609600" cy="609600"/>
          </a:xfrm>
          <a:prstGeom prst="rect">
            <a:avLst/>
          </a:prstGeom>
        </p:spPr>
      </p:pic>
      <p:pic>
        <p:nvPicPr>
          <p:cNvPr id="118" name="Picture 117" descr="server-48x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184" y="4398641"/>
            <a:ext cx="609600" cy="609600"/>
          </a:xfrm>
          <a:prstGeom prst="rect">
            <a:avLst/>
          </a:prstGeom>
        </p:spPr>
      </p:pic>
      <p:sp>
        <p:nvSpPr>
          <p:cNvPr id="119" name="Text Box 13"/>
          <p:cNvSpPr txBox="1">
            <a:spLocks noChangeArrowheads="1"/>
          </p:cNvSpPr>
          <p:nvPr/>
        </p:nvSpPr>
        <p:spPr bwMode="auto">
          <a:xfrm>
            <a:off x="7520912" y="4982341"/>
            <a:ext cx="10401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TLD NS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10.2.0.1</a:t>
            </a:r>
            <a:endParaRPr lang="en-US" sz="2000" b="1" dirty="0">
              <a:solidFill>
                <a:srgbClr val="000000"/>
              </a:solidFill>
            </a:endParaRPr>
          </a:p>
        </p:txBody>
      </p:sp>
      <p:cxnSp>
        <p:nvCxnSpPr>
          <p:cNvPr id="140" name="Shape 139"/>
          <p:cNvCxnSpPr>
            <a:stCxn id="117" idx="3"/>
          </p:cNvCxnSpPr>
          <p:nvPr/>
        </p:nvCxnSpPr>
        <p:spPr>
          <a:xfrm flipV="1">
            <a:off x="1249466" y="4094787"/>
            <a:ext cx="3316656" cy="640508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hape 141"/>
          <p:cNvCxnSpPr>
            <a:stCxn id="113" idx="3"/>
          </p:cNvCxnSpPr>
          <p:nvPr/>
        </p:nvCxnSpPr>
        <p:spPr>
          <a:xfrm>
            <a:off x="1249466" y="2646987"/>
            <a:ext cx="3316656" cy="8382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/>
          <p:cNvGrpSpPr/>
          <p:nvPr/>
        </p:nvGrpSpPr>
        <p:grpSpPr>
          <a:xfrm>
            <a:off x="2040499" y="2206305"/>
            <a:ext cx="1595307" cy="1581766"/>
            <a:chOff x="2112268" y="2609233"/>
            <a:chExt cx="3737539" cy="3032679"/>
          </a:xfrm>
        </p:grpSpPr>
        <p:sp>
          <p:nvSpPr>
            <p:cNvPr id="85" name="Rectangle 84"/>
            <p:cNvSpPr/>
            <p:nvPr/>
          </p:nvSpPr>
          <p:spPr>
            <a:xfrm>
              <a:off x="2114386" y="4778736"/>
              <a:ext cx="1867712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11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>
              <a:off x="2112268" y="5210324"/>
              <a:ext cx="3735421" cy="431588"/>
            </a:xfrm>
            <a:custGeom>
              <a:avLst/>
              <a:gdLst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0 w 3735422"/>
                <a:gd name="connsiteY3" fmla="*/ 431588 h 431588"/>
                <a:gd name="connsiteX4" fmla="*/ 0 w 3735422"/>
                <a:gd name="connsiteY4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0 w 3735422"/>
                <a:gd name="connsiteY4" fmla="*/ 431588 h 431588"/>
                <a:gd name="connsiteX5" fmla="*/ 0 w 3735422"/>
                <a:gd name="connsiteY5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425693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262559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1366819 w 3735422"/>
                <a:gd name="connsiteY3" fmla="*/ 413597 h 431588"/>
                <a:gd name="connsiteX4" fmla="*/ 943485 w 3735422"/>
                <a:gd name="connsiteY4" fmla="*/ 425693 h 431588"/>
                <a:gd name="connsiteX5" fmla="*/ 375009 w 3735422"/>
                <a:gd name="connsiteY5" fmla="*/ 262559 h 431588"/>
                <a:gd name="connsiteX6" fmla="*/ 0 w 3735422"/>
                <a:gd name="connsiteY6" fmla="*/ 431588 h 431588"/>
                <a:gd name="connsiteX7" fmla="*/ 0 w 3735422"/>
                <a:gd name="connsiteY7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366819 w 3735422"/>
                <a:gd name="connsiteY4" fmla="*/ 413597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572438 w 3735422"/>
                <a:gd name="connsiteY4" fmla="*/ 226273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714833 w 3735422"/>
                <a:gd name="connsiteY3" fmla="*/ 422064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936945 w 3735422"/>
                <a:gd name="connsiteY3" fmla="*/ 260140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5422" h="431588">
                  <a:moveTo>
                    <a:pt x="0" y="0"/>
                  </a:moveTo>
                  <a:lnTo>
                    <a:pt x="3735422" y="0"/>
                  </a:lnTo>
                  <a:lnTo>
                    <a:pt x="3735422" y="431588"/>
                  </a:lnTo>
                  <a:lnTo>
                    <a:pt x="2936945" y="260140"/>
                  </a:lnTo>
                  <a:lnTo>
                    <a:pt x="2044152" y="425693"/>
                  </a:lnTo>
                  <a:lnTo>
                    <a:pt x="1572438" y="226273"/>
                  </a:lnTo>
                  <a:lnTo>
                    <a:pt x="943485" y="425693"/>
                  </a:lnTo>
                  <a:lnTo>
                    <a:pt x="375009" y="262559"/>
                  </a:lnTo>
                  <a:lnTo>
                    <a:pt x="0" y="431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099504" y="4778736"/>
              <a:ext cx="467517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opcode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684430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TC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032830" y="4778736"/>
              <a:ext cx="352224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Z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380172" y="4778736"/>
              <a:ext cx="467517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rcode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567024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AA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982095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QR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798013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RD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4915422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RA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112268" y="3915562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11001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82095" y="3915562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53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114386" y="4347148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</a:rPr>
                <a:t>UDP length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3982095" y="4347148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</a:rPr>
                <a:t>UDP </a:t>
              </a:r>
              <a:r>
                <a:rPr lang="en-US" sz="1050" dirty="0" err="1" smtClean="0">
                  <a:solidFill>
                    <a:srgbClr val="000000"/>
                  </a:solidFill>
                </a:rPr>
                <a:t>cksum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2114386" y="3483974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10.0.0.3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112268" y="3052386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10.0.0.1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112268" y="2609233"/>
              <a:ext cx="3733305" cy="443153"/>
            </a:xfrm>
            <a:custGeom>
              <a:avLst/>
              <a:gdLst>
                <a:gd name="connsiteX0" fmla="*/ 0 w 3733305"/>
                <a:gd name="connsiteY0" fmla="*/ 0 h 431588"/>
                <a:gd name="connsiteX1" fmla="*/ 3733305 w 3733305"/>
                <a:gd name="connsiteY1" fmla="*/ 0 h 431588"/>
                <a:gd name="connsiteX2" fmla="*/ 3733305 w 3733305"/>
                <a:gd name="connsiteY2" fmla="*/ 431588 h 431588"/>
                <a:gd name="connsiteX3" fmla="*/ 0 w 3733305"/>
                <a:gd name="connsiteY3" fmla="*/ 431588 h 431588"/>
                <a:gd name="connsiteX4" fmla="*/ 0 w 3733305"/>
                <a:gd name="connsiteY4" fmla="*/ 0 h 431588"/>
                <a:gd name="connsiteX0" fmla="*/ 0 w 3733305"/>
                <a:gd name="connsiteY0" fmla="*/ 5217 h 436805"/>
                <a:gd name="connsiteX1" fmla="*/ 3267283 w 3733305"/>
                <a:gd name="connsiteY1" fmla="*/ 0 h 436805"/>
                <a:gd name="connsiteX2" fmla="*/ 3733305 w 3733305"/>
                <a:gd name="connsiteY2" fmla="*/ 5217 h 436805"/>
                <a:gd name="connsiteX3" fmla="*/ 3733305 w 3733305"/>
                <a:gd name="connsiteY3" fmla="*/ 436805 h 436805"/>
                <a:gd name="connsiteX4" fmla="*/ 0 w 3733305"/>
                <a:gd name="connsiteY4" fmla="*/ 436805 h 436805"/>
                <a:gd name="connsiteX5" fmla="*/ 0 w 3733305"/>
                <a:gd name="connsiteY5" fmla="*/ 5217 h 436805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6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133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689433 w 3733305"/>
                <a:gd name="connsiteY2" fmla="*/ 0 h 443154"/>
                <a:gd name="connsiteX3" fmla="*/ 3267283 w 3733305"/>
                <a:gd name="connsiteY3" fmla="*/ 133349 h 443154"/>
                <a:gd name="connsiteX4" fmla="*/ 3733305 w 3733305"/>
                <a:gd name="connsiteY4" fmla="*/ 11566 h 443154"/>
                <a:gd name="connsiteX5" fmla="*/ 3733305 w 3733305"/>
                <a:gd name="connsiteY5" fmla="*/ 443154 h 443154"/>
                <a:gd name="connsiteX6" fmla="*/ 0 w 3733305"/>
                <a:gd name="connsiteY6" fmla="*/ 443154 h 443154"/>
                <a:gd name="connsiteX7" fmla="*/ 0 w 3733305"/>
                <a:gd name="connsiteY7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251283 w 3733305"/>
                <a:gd name="connsiteY2" fmla="*/ 146050 h 443154"/>
                <a:gd name="connsiteX3" fmla="*/ 2689433 w 3733305"/>
                <a:gd name="connsiteY3" fmla="*/ 0 h 443154"/>
                <a:gd name="connsiteX4" fmla="*/ 3267283 w 3733305"/>
                <a:gd name="connsiteY4" fmla="*/ 133349 h 443154"/>
                <a:gd name="connsiteX5" fmla="*/ 3733305 w 3733305"/>
                <a:gd name="connsiteY5" fmla="*/ 11566 h 443154"/>
                <a:gd name="connsiteX6" fmla="*/ 3733305 w 3733305"/>
                <a:gd name="connsiteY6" fmla="*/ 443154 h 443154"/>
                <a:gd name="connsiteX7" fmla="*/ 0 w 3733305"/>
                <a:gd name="connsiteY7" fmla="*/ 443154 h 443154"/>
                <a:gd name="connsiteX8" fmla="*/ 0 w 3733305"/>
                <a:gd name="connsiteY8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882983 w 3733305"/>
                <a:gd name="connsiteY2" fmla="*/ 0 h 443154"/>
                <a:gd name="connsiteX3" fmla="*/ 2251283 w 3733305"/>
                <a:gd name="connsiteY3" fmla="*/ 146050 h 443154"/>
                <a:gd name="connsiteX4" fmla="*/ 2689433 w 3733305"/>
                <a:gd name="connsiteY4" fmla="*/ 0 h 443154"/>
                <a:gd name="connsiteX5" fmla="*/ 3267283 w 3733305"/>
                <a:gd name="connsiteY5" fmla="*/ 133349 h 443154"/>
                <a:gd name="connsiteX6" fmla="*/ 3733305 w 3733305"/>
                <a:gd name="connsiteY6" fmla="*/ 11566 h 443154"/>
                <a:gd name="connsiteX7" fmla="*/ 3733305 w 3733305"/>
                <a:gd name="connsiteY7" fmla="*/ 443154 h 443154"/>
                <a:gd name="connsiteX8" fmla="*/ 0 w 3733305"/>
                <a:gd name="connsiteY8" fmla="*/ 443154 h 443154"/>
                <a:gd name="connsiteX9" fmla="*/ 0 w 3733305"/>
                <a:gd name="connsiteY9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438483 w 3733305"/>
                <a:gd name="connsiteY2" fmla="*/ 158750 h 443154"/>
                <a:gd name="connsiteX3" fmla="*/ 1882983 w 3733305"/>
                <a:gd name="connsiteY3" fmla="*/ 0 h 443154"/>
                <a:gd name="connsiteX4" fmla="*/ 2251283 w 3733305"/>
                <a:gd name="connsiteY4" fmla="*/ 146050 h 443154"/>
                <a:gd name="connsiteX5" fmla="*/ 2689433 w 3733305"/>
                <a:gd name="connsiteY5" fmla="*/ 0 h 443154"/>
                <a:gd name="connsiteX6" fmla="*/ 3267283 w 3733305"/>
                <a:gd name="connsiteY6" fmla="*/ 133349 h 443154"/>
                <a:gd name="connsiteX7" fmla="*/ 3733305 w 3733305"/>
                <a:gd name="connsiteY7" fmla="*/ 11566 h 443154"/>
                <a:gd name="connsiteX8" fmla="*/ 3733305 w 3733305"/>
                <a:gd name="connsiteY8" fmla="*/ 443154 h 443154"/>
                <a:gd name="connsiteX9" fmla="*/ 0 w 3733305"/>
                <a:gd name="connsiteY9" fmla="*/ 443154 h 443154"/>
                <a:gd name="connsiteX10" fmla="*/ 0 w 3733305"/>
                <a:gd name="connsiteY10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1184483 w 3733305"/>
                <a:gd name="connsiteY2" fmla="*/ 0 h 443154"/>
                <a:gd name="connsiteX3" fmla="*/ 1438483 w 3733305"/>
                <a:gd name="connsiteY3" fmla="*/ 158750 h 443154"/>
                <a:gd name="connsiteX4" fmla="*/ 1882983 w 3733305"/>
                <a:gd name="connsiteY4" fmla="*/ 0 h 443154"/>
                <a:gd name="connsiteX5" fmla="*/ 2251283 w 3733305"/>
                <a:gd name="connsiteY5" fmla="*/ 146050 h 443154"/>
                <a:gd name="connsiteX6" fmla="*/ 2689433 w 3733305"/>
                <a:gd name="connsiteY6" fmla="*/ 0 h 443154"/>
                <a:gd name="connsiteX7" fmla="*/ 3267283 w 3733305"/>
                <a:gd name="connsiteY7" fmla="*/ 133349 h 443154"/>
                <a:gd name="connsiteX8" fmla="*/ 3733305 w 3733305"/>
                <a:gd name="connsiteY8" fmla="*/ 11566 h 443154"/>
                <a:gd name="connsiteX9" fmla="*/ 3733305 w 3733305"/>
                <a:gd name="connsiteY9" fmla="*/ 443154 h 443154"/>
                <a:gd name="connsiteX10" fmla="*/ 0 w 3733305"/>
                <a:gd name="connsiteY10" fmla="*/ 443154 h 443154"/>
                <a:gd name="connsiteX11" fmla="*/ 0 w 3733305"/>
                <a:gd name="connsiteY11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778083 w 3733305"/>
                <a:gd name="connsiteY2" fmla="*/ 152400 h 443154"/>
                <a:gd name="connsiteX3" fmla="*/ 1184483 w 3733305"/>
                <a:gd name="connsiteY3" fmla="*/ 0 h 443154"/>
                <a:gd name="connsiteX4" fmla="*/ 1438483 w 3733305"/>
                <a:gd name="connsiteY4" fmla="*/ 158750 h 443154"/>
                <a:gd name="connsiteX5" fmla="*/ 1882983 w 3733305"/>
                <a:gd name="connsiteY5" fmla="*/ 0 h 443154"/>
                <a:gd name="connsiteX6" fmla="*/ 2251283 w 3733305"/>
                <a:gd name="connsiteY6" fmla="*/ 146050 h 443154"/>
                <a:gd name="connsiteX7" fmla="*/ 2689433 w 3733305"/>
                <a:gd name="connsiteY7" fmla="*/ 0 h 443154"/>
                <a:gd name="connsiteX8" fmla="*/ 3267283 w 3733305"/>
                <a:gd name="connsiteY8" fmla="*/ 133349 h 443154"/>
                <a:gd name="connsiteX9" fmla="*/ 3733305 w 3733305"/>
                <a:gd name="connsiteY9" fmla="*/ 11566 h 443154"/>
                <a:gd name="connsiteX10" fmla="*/ 3733305 w 3733305"/>
                <a:gd name="connsiteY10" fmla="*/ 443154 h 443154"/>
                <a:gd name="connsiteX11" fmla="*/ 0 w 3733305"/>
                <a:gd name="connsiteY11" fmla="*/ 443154 h 443154"/>
                <a:gd name="connsiteX12" fmla="*/ 0 w 3733305"/>
                <a:gd name="connsiteY12" fmla="*/ 11566 h 443154"/>
                <a:gd name="connsiteX0" fmla="*/ 0 w 3733305"/>
                <a:gd name="connsiteY0" fmla="*/ 11566 h 443154"/>
                <a:gd name="connsiteX1" fmla="*/ 174833 w 3733305"/>
                <a:gd name="connsiteY1" fmla="*/ 107950 h 443154"/>
                <a:gd name="connsiteX2" fmla="*/ 384383 w 3733305"/>
                <a:gd name="connsiteY2" fmla="*/ 12700 h 443154"/>
                <a:gd name="connsiteX3" fmla="*/ 778083 w 3733305"/>
                <a:gd name="connsiteY3" fmla="*/ 152400 h 443154"/>
                <a:gd name="connsiteX4" fmla="*/ 1184483 w 3733305"/>
                <a:gd name="connsiteY4" fmla="*/ 0 h 443154"/>
                <a:gd name="connsiteX5" fmla="*/ 1438483 w 3733305"/>
                <a:gd name="connsiteY5" fmla="*/ 158750 h 443154"/>
                <a:gd name="connsiteX6" fmla="*/ 1882983 w 3733305"/>
                <a:gd name="connsiteY6" fmla="*/ 0 h 443154"/>
                <a:gd name="connsiteX7" fmla="*/ 2251283 w 3733305"/>
                <a:gd name="connsiteY7" fmla="*/ 146050 h 443154"/>
                <a:gd name="connsiteX8" fmla="*/ 2689433 w 3733305"/>
                <a:gd name="connsiteY8" fmla="*/ 0 h 443154"/>
                <a:gd name="connsiteX9" fmla="*/ 3267283 w 3733305"/>
                <a:gd name="connsiteY9" fmla="*/ 133349 h 443154"/>
                <a:gd name="connsiteX10" fmla="*/ 3733305 w 3733305"/>
                <a:gd name="connsiteY10" fmla="*/ 11566 h 443154"/>
                <a:gd name="connsiteX11" fmla="*/ 3733305 w 3733305"/>
                <a:gd name="connsiteY11" fmla="*/ 443154 h 443154"/>
                <a:gd name="connsiteX12" fmla="*/ 0 w 3733305"/>
                <a:gd name="connsiteY12" fmla="*/ 443154 h 443154"/>
                <a:gd name="connsiteX13" fmla="*/ 0 w 3733305"/>
                <a:gd name="connsiteY13" fmla="*/ 11566 h 44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33305" h="443154">
                  <a:moveTo>
                    <a:pt x="0" y="11566"/>
                  </a:moveTo>
                  <a:lnTo>
                    <a:pt x="174833" y="107950"/>
                  </a:lnTo>
                  <a:lnTo>
                    <a:pt x="384383" y="12700"/>
                  </a:lnTo>
                  <a:lnTo>
                    <a:pt x="778083" y="152400"/>
                  </a:lnTo>
                  <a:lnTo>
                    <a:pt x="1184483" y="0"/>
                  </a:lnTo>
                  <a:lnTo>
                    <a:pt x="1438483" y="158750"/>
                  </a:lnTo>
                  <a:lnTo>
                    <a:pt x="1882983" y="0"/>
                  </a:lnTo>
                  <a:lnTo>
                    <a:pt x="2251283" y="146050"/>
                  </a:lnTo>
                  <a:lnTo>
                    <a:pt x="2689433" y="0"/>
                  </a:lnTo>
                  <a:lnTo>
                    <a:pt x="3267283" y="133349"/>
                  </a:lnTo>
                  <a:lnTo>
                    <a:pt x="3733305" y="11566"/>
                  </a:lnTo>
                  <a:lnTo>
                    <a:pt x="3733305" y="443154"/>
                  </a:lnTo>
                  <a:lnTo>
                    <a:pt x="0" y="443154"/>
                  </a:lnTo>
                  <a:lnTo>
                    <a:pt x="0" y="1156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2038692" y="4173536"/>
            <a:ext cx="1595307" cy="1581766"/>
            <a:chOff x="2112268" y="2609233"/>
            <a:chExt cx="3737539" cy="3032679"/>
          </a:xfrm>
        </p:grpSpPr>
        <p:sp>
          <p:nvSpPr>
            <p:cNvPr id="122" name="Rectangle 121"/>
            <p:cNvSpPr/>
            <p:nvPr/>
          </p:nvSpPr>
          <p:spPr>
            <a:xfrm>
              <a:off x="2114386" y="4778736"/>
              <a:ext cx="1867712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22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2112268" y="5210324"/>
              <a:ext cx="3735421" cy="431588"/>
            </a:xfrm>
            <a:custGeom>
              <a:avLst/>
              <a:gdLst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0 w 3735422"/>
                <a:gd name="connsiteY3" fmla="*/ 431588 h 431588"/>
                <a:gd name="connsiteX4" fmla="*/ 0 w 3735422"/>
                <a:gd name="connsiteY4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0 w 3735422"/>
                <a:gd name="connsiteY4" fmla="*/ 431588 h 431588"/>
                <a:gd name="connsiteX5" fmla="*/ 0 w 3735422"/>
                <a:gd name="connsiteY5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425693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262559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1366819 w 3735422"/>
                <a:gd name="connsiteY3" fmla="*/ 413597 h 431588"/>
                <a:gd name="connsiteX4" fmla="*/ 943485 w 3735422"/>
                <a:gd name="connsiteY4" fmla="*/ 425693 h 431588"/>
                <a:gd name="connsiteX5" fmla="*/ 375009 w 3735422"/>
                <a:gd name="connsiteY5" fmla="*/ 262559 h 431588"/>
                <a:gd name="connsiteX6" fmla="*/ 0 w 3735422"/>
                <a:gd name="connsiteY6" fmla="*/ 431588 h 431588"/>
                <a:gd name="connsiteX7" fmla="*/ 0 w 3735422"/>
                <a:gd name="connsiteY7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366819 w 3735422"/>
                <a:gd name="connsiteY4" fmla="*/ 413597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572438 w 3735422"/>
                <a:gd name="connsiteY4" fmla="*/ 226273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714833 w 3735422"/>
                <a:gd name="connsiteY3" fmla="*/ 422064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936945 w 3735422"/>
                <a:gd name="connsiteY3" fmla="*/ 260140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5422" h="431588">
                  <a:moveTo>
                    <a:pt x="0" y="0"/>
                  </a:moveTo>
                  <a:lnTo>
                    <a:pt x="3735422" y="0"/>
                  </a:lnTo>
                  <a:lnTo>
                    <a:pt x="3735422" y="431588"/>
                  </a:lnTo>
                  <a:lnTo>
                    <a:pt x="2936945" y="260140"/>
                  </a:lnTo>
                  <a:lnTo>
                    <a:pt x="2044152" y="425693"/>
                  </a:lnTo>
                  <a:lnTo>
                    <a:pt x="1572438" y="226273"/>
                  </a:lnTo>
                  <a:lnTo>
                    <a:pt x="943485" y="425693"/>
                  </a:lnTo>
                  <a:lnTo>
                    <a:pt x="375009" y="262559"/>
                  </a:lnTo>
                  <a:lnTo>
                    <a:pt x="0" y="431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099504" y="4778736"/>
              <a:ext cx="467517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opcode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684430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TC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032830" y="4778736"/>
              <a:ext cx="352224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Z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5380172" y="4778736"/>
              <a:ext cx="467517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dirty="0" smtClean="0">
                  <a:solidFill>
                    <a:srgbClr val="000000"/>
                  </a:solidFill>
                </a:rPr>
                <a:t>rcode</a:t>
              </a:r>
              <a:endParaRPr lang="en-US" sz="80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567024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AA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982095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QR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798013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RD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4915422" y="4778736"/>
              <a:ext cx="117409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dirty="0" smtClean="0">
                  <a:solidFill>
                    <a:srgbClr val="000000"/>
                  </a:solidFill>
                </a:rPr>
                <a:t>RA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112268" y="3915562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22002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982095" y="3915562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53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114386" y="4347148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</a:rPr>
                <a:t>UDP length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982095" y="4347148"/>
              <a:ext cx="1867712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</a:rPr>
                <a:t>UDP </a:t>
              </a:r>
              <a:r>
                <a:rPr lang="en-US" sz="1050" dirty="0" err="1" smtClean="0">
                  <a:solidFill>
                    <a:srgbClr val="000000"/>
                  </a:solidFill>
                </a:rPr>
                <a:t>cksum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114386" y="3483974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10.0.0.3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112268" y="3052386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</a:rPr>
                <a:t>10.0.0.2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2112268" y="2609233"/>
              <a:ext cx="3733305" cy="443153"/>
            </a:xfrm>
            <a:custGeom>
              <a:avLst/>
              <a:gdLst>
                <a:gd name="connsiteX0" fmla="*/ 0 w 3733305"/>
                <a:gd name="connsiteY0" fmla="*/ 0 h 431588"/>
                <a:gd name="connsiteX1" fmla="*/ 3733305 w 3733305"/>
                <a:gd name="connsiteY1" fmla="*/ 0 h 431588"/>
                <a:gd name="connsiteX2" fmla="*/ 3733305 w 3733305"/>
                <a:gd name="connsiteY2" fmla="*/ 431588 h 431588"/>
                <a:gd name="connsiteX3" fmla="*/ 0 w 3733305"/>
                <a:gd name="connsiteY3" fmla="*/ 431588 h 431588"/>
                <a:gd name="connsiteX4" fmla="*/ 0 w 3733305"/>
                <a:gd name="connsiteY4" fmla="*/ 0 h 431588"/>
                <a:gd name="connsiteX0" fmla="*/ 0 w 3733305"/>
                <a:gd name="connsiteY0" fmla="*/ 5217 h 436805"/>
                <a:gd name="connsiteX1" fmla="*/ 3267283 w 3733305"/>
                <a:gd name="connsiteY1" fmla="*/ 0 h 436805"/>
                <a:gd name="connsiteX2" fmla="*/ 3733305 w 3733305"/>
                <a:gd name="connsiteY2" fmla="*/ 5217 h 436805"/>
                <a:gd name="connsiteX3" fmla="*/ 3733305 w 3733305"/>
                <a:gd name="connsiteY3" fmla="*/ 436805 h 436805"/>
                <a:gd name="connsiteX4" fmla="*/ 0 w 3733305"/>
                <a:gd name="connsiteY4" fmla="*/ 436805 h 436805"/>
                <a:gd name="connsiteX5" fmla="*/ 0 w 3733305"/>
                <a:gd name="connsiteY5" fmla="*/ 5217 h 436805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6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133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689433 w 3733305"/>
                <a:gd name="connsiteY2" fmla="*/ 0 h 443154"/>
                <a:gd name="connsiteX3" fmla="*/ 3267283 w 3733305"/>
                <a:gd name="connsiteY3" fmla="*/ 133349 h 443154"/>
                <a:gd name="connsiteX4" fmla="*/ 3733305 w 3733305"/>
                <a:gd name="connsiteY4" fmla="*/ 11566 h 443154"/>
                <a:gd name="connsiteX5" fmla="*/ 3733305 w 3733305"/>
                <a:gd name="connsiteY5" fmla="*/ 443154 h 443154"/>
                <a:gd name="connsiteX6" fmla="*/ 0 w 3733305"/>
                <a:gd name="connsiteY6" fmla="*/ 443154 h 443154"/>
                <a:gd name="connsiteX7" fmla="*/ 0 w 3733305"/>
                <a:gd name="connsiteY7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251283 w 3733305"/>
                <a:gd name="connsiteY2" fmla="*/ 146050 h 443154"/>
                <a:gd name="connsiteX3" fmla="*/ 2689433 w 3733305"/>
                <a:gd name="connsiteY3" fmla="*/ 0 h 443154"/>
                <a:gd name="connsiteX4" fmla="*/ 3267283 w 3733305"/>
                <a:gd name="connsiteY4" fmla="*/ 133349 h 443154"/>
                <a:gd name="connsiteX5" fmla="*/ 3733305 w 3733305"/>
                <a:gd name="connsiteY5" fmla="*/ 11566 h 443154"/>
                <a:gd name="connsiteX6" fmla="*/ 3733305 w 3733305"/>
                <a:gd name="connsiteY6" fmla="*/ 443154 h 443154"/>
                <a:gd name="connsiteX7" fmla="*/ 0 w 3733305"/>
                <a:gd name="connsiteY7" fmla="*/ 443154 h 443154"/>
                <a:gd name="connsiteX8" fmla="*/ 0 w 3733305"/>
                <a:gd name="connsiteY8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882983 w 3733305"/>
                <a:gd name="connsiteY2" fmla="*/ 0 h 443154"/>
                <a:gd name="connsiteX3" fmla="*/ 2251283 w 3733305"/>
                <a:gd name="connsiteY3" fmla="*/ 146050 h 443154"/>
                <a:gd name="connsiteX4" fmla="*/ 2689433 w 3733305"/>
                <a:gd name="connsiteY4" fmla="*/ 0 h 443154"/>
                <a:gd name="connsiteX5" fmla="*/ 3267283 w 3733305"/>
                <a:gd name="connsiteY5" fmla="*/ 133349 h 443154"/>
                <a:gd name="connsiteX6" fmla="*/ 3733305 w 3733305"/>
                <a:gd name="connsiteY6" fmla="*/ 11566 h 443154"/>
                <a:gd name="connsiteX7" fmla="*/ 3733305 w 3733305"/>
                <a:gd name="connsiteY7" fmla="*/ 443154 h 443154"/>
                <a:gd name="connsiteX8" fmla="*/ 0 w 3733305"/>
                <a:gd name="connsiteY8" fmla="*/ 443154 h 443154"/>
                <a:gd name="connsiteX9" fmla="*/ 0 w 3733305"/>
                <a:gd name="connsiteY9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438483 w 3733305"/>
                <a:gd name="connsiteY2" fmla="*/ 158750 h 443154"/>
                <a:gd name="connsiteX3" fmla="*/ 1882983 w 3733305"/>
                <a:gd name="connsiteY3" fmla="*/ 0 h 443154"/>
                <a:gd name="connsiteX4" fmla="*/ 2251283 w 3733305"/>
                <a:gd name="connsiteY4" fmla="*/ 146050 h 443154"/>
                <a:gd name="connsiteX5" fmla="*/ 2689433 w 3733305"/>
                <a:gd name="connsiteY5" fmla="*/ 0 h 443154"/>
                <a:gd name="connsiteX6" fmla="*/ 3267283 w 3733305"/>
                <a:gd name="connsiteY6" fmla="*/ 133349 h 443154"/>
                <a:gd name="connsiteX7" fmla="*/ 3733305 w 3733305"/>
                <a:gd name="connsiteY7" fmla="*/ 11566 h 443154"/>
                <a:gd name="connsiteX8" fmla="*/ 3733305 w 3733305"/>
                <a:gd name="connsiteY8" fmla="*/ 443154 h 443154"/>
                <a:gd name="connsiteX9" fmla="*/ 0 w 3733305"/>
                <a:gd name="connsiteY9" fmla="*/ 443154 h 443154"/>
                <a:gd name="connsiteX10" fmla="*/ 0 w 3733305"/>
                <a:gd name="connsiteY10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1184483 w 3733305"/>
                <a:gd name="connsiteY2" fmla="*/ 0 h 443154"/>
                <a:gd name="connsiteX3" fmla="*/ 1438483 w 3733305"/>
                <a:gd name="connsiteY3" fmla="*/ 158750 h 443154"/>
                <a:gd name="connsiteX4" fmla="*/ 1882983 w 3733305"/>
                <a:gd name="connsiteY4" fmla="*/ 0 h 443154"/>
                <a:gd name="connsiteX5" fmla="*/ 2251283 w 3733305"/>
                <a:gd name="connsiteY5" fmla="*/ 146050 h 443154"/>
                <a:gd name="connsiteX6" fmla="*/ 2689433 w 3733305"/>
                <a:gd name="connsiteY6" fmla="*/ 0 h 443154"/>
                <a:gd name="connsiteX7" fmla="*/ 3267283 w 3733305"/>
                <a:gd name="connsiteY7" fmla="*/ 133349 h 443154"/>
                <a:gd name="connsiteX8" fmla="*/ 3733305 w 3733305"/>
                <a:gd name="connsiteY8" fmla="*/ 11566 h 443154"/>
                <a:gd name="connsiteX9" fmla="*/ 3733305 w 3733305"/>
                <a:gd name="connsiteY9" fmla="*/ 443154 h 443154"/>
                <a:gd name="connsiteX10" fmla="*/ 0 w 3733305"/>
                <a:gd name="connsiteY10" fmla="*/ 443154 h 443154"/>
                <a:gd name="connsiteX11" fmla="*/ 0 w 3733305"/>
                <a:gd name="connsiteY11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778083 w 3733305"/>
                <a:gd name="connsiteY2" fmla="*/ 152400 h 443154"/>
                <a:gd name="connsiteX3" fmla="*/ 1184483 w 3733305"/>
                <a:gd name="connsiteY3" fmla="*/ 0 h 443154"/>
                <a:gd name="connsiteX4" fmla="*/ 1438483 w 3733305"/>
                <a:gd name="connsiteY4" fmla="*/ 158750 h 443154"/>
                <a:gd name="connsiteX5" fmla="*/ 1882983 w 3733305"/>
                <a:gd name="connsiteY5" fmla="*/ 0 h 443154"/>
                <a:gd name="connsiteX6" fmla="*/ 2251283 w 3733305"/>
                <a:gd name="connsiteY6" fmla="*/ 146050 h 443154"/>
                <a:gd name="connsiteX7" fmla="*/ 2689433 w 3733305"/>
                <a:gd name="connsiteY7" fmla="*/ 0 h 443154"/>
                <a:gd name="connsiteX8" fmla="*/ 3267283 w 3733305"/>
                <a:gd name="connsiteY8" fmla="*/ 133349 h 443154"/>
                <a:gd name="connsiteX9" fmla="*/ 3733305 w 3733305"/>
                <a:gd name="connsiteY9" fmla="*/ 11566 h 443154"/>
                <a:gd name="connsiteX10" fmla="*/ 3733305 w 3733305"/>
                <a:gd name="connsiteY10" fmla="*/ 443154 h 443154"/>
                <a:gd name="connsiteX11" fmla="*/ 0 w 3733305"/>
                <a:gd name="connsiteY11" fmla="*/ 443154 h 443154"/>
                <a:gd name="connsiteX12" fmla="*/ 0 w 3733305"/>
                <a:gd name="connsiteY12" fmla="*/ 11566 h 443154"/>
                <a:gd name="connsiteX0" fmla="*/ 0 w 3733305"/>
                <a:gd name="connsiteY0" fmla="*/ 11566 h 443154"/>
                <a:gd name="connsiteX1" fmla="*/ 174833 w 3733305"/>
                <a:gd name="connsiteY1" fmla="*/ 107950 h 443154"/>
                <a:gd name="connsiteX2" fmla="*/ 384383 w 3733305"/>
                <a:gd name="connsiteY2" fmla="*/ 12700 h 443154"/>
                <a:gd name="connsiteX3" fmla="*/ 778083 w 3733305"/>
                <a:gd name="connsiteY3" fmla="*/ 152400 h 443154"/>
                <a:gd name="connsiteX4" fmla="*/ 1184483 w 3733305"/>
                <a:gd name="connsiteY4" fmla="*/ 0 h 443154"/>
                <a:gd name="connsiteX5" fmla="*/ 1438483 w 3733305"/>
                <a:gd name="connsiteY5" fmla="*/ 158750 h 443154"/>
                <a:gd name="connsiteX6" fmla="*/ 1882983 w 3733305"/>
                <a:gd name="connsiteY6" fmla="*/ 0 h 443154"/>
                <a:gd name="connsiteX7" fmla="*/ 2251283 w 3733305"/>
                <a:gd name="connsiteY7" fmla="*/ 146050 h 443154"/>
                <a:gd name="connsiteX8" fmla="*/ 2689433 w 3733305"/>
                <a:gd name="connsiteY8" fmla="*/ 0 h 443154"/>
                <a:gd name="connsiteX9" fmla="*/ 3267283 w 3733305"/>
                <a:gd name="connsiteY9" fmla="*/ 133349 h 443154"/>
                <a:gd name="connsiteX10" fmla="*/ 3733305 w 3733305"/>
                <a:gd name="connsiteY10" fmla="*/ 11566 h 443154"/>
                <a:gd name="connsiteX11" fmla="*/ 3733305 w 3733305"/>
                <a:gd name="connsiteY11" fmla="*/ 443154 h 443154"/>
                <a:gd name="connsiteX12" fmla="*/ 0 w 3733305"/>
                <a:gd name="connsiteY12" fmla="*/ 443154 h 443154"/>
                <a:gd name="connsiteX13" fmla="*/ 0 w 3733305"/>
                <a:gd name="connsiteY13" fmla="*/ 11566 h 44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33305" h="443154">
                  <a:moveTo>
                    <a:pt x="0" y="11566"/>
                  </a:moveTo>
                  <a:lnTo>
                    <a:pt x="174833" y="107950"/>
                  </a:lnTo>
                  <a:lnTo>
                    <a:pt x="384383" y="12700"/>
                  </a:lnTo>
                  <a:lnTo>
                    <a:pt x="778083" y="152400"/>
                  </a:lnTo>
                  <a:lnTo>
                    <a:pt x="1184483" y="0"/>
                  </a:lnTo>
                  <a:lnTo>
                    <a:pt x="1438483" y="158750"/>
                  </a:lnTo>
                  <a:lnTo>
                    <a:pt x="1882983" y="0"/>
                  </a:lnTo>
                  <a:lnTo>
                    <a:pt x="2251283" y="146050"/>
                  </a:lnTo>
                  <a:lnTo>
                    <a:pt x="2689433" y="0"/>
                  </a:lnTo>
                  <a:lnTo>
                    <a:pt x="3267283" y="133349"/>
                  </a:lnTo>
                  <a:lnTo>
                    <a:pt x="3733305" y="11566"/>
                  </a:lnTo>
                  <a:lnTo>
                    <a:pt x="3733305" y="443154"/>
                  </a:lnTo>
                  <a:lnTo>
                    <a:pt x="0" y="443154"/>
                  </a:lnTo>
                  <a:lnTo>
                    <a:pt x="0" y="1156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4566122" y="1981200"/>
            <a:ext cx="3537734" cy="3709027"/>
            <a:chOff x="4566122" y="1981200"/>
            <a:chExt cx="3537734" cy="3709027"/>
          </a:xfrm>
        </p:grpSpPr>
        <p:cxnSp>
          <p:nvCxnSpPr>
            <p:cNvPr id="143" name="Shape 142"/>
            <p:cNvCxnSpPr>
              <a:endCxn id="112" idx="0"/>
            </p:cNvCxnSpPr>
            <p:nvPr/>
          </p:nvCxnSpPr>
          <p:spPr>
            <a:xfrm rot="5400000" flipH="1" flipV="1">
              <a:off x="5763489" y="1144820"/>
              <a:ext cx="1143000" cy="3537734"/>
            </a:xfrm>
            <a:prstGeom prst="curvedConnector3">
              <a:avLst>
                <a:gd name="adj1" fmla="val 110476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8" name="Group 147"/>
            <p:cNvGrpSpPr/>
            <p:nvPr/>
          </p:nvGrpSpPr>
          <p:grpSpPr>
            <a:xfrm>
              <a:off x="5381596" y="1981200"/>
              <a:ext cx="1595307" cy="1581766"/>
              <a:chOff x="2112268" y="2609233"/>
              <a:chExt cx="3737539" cy="3032679"/>
            </a:xfrm>
          </p:grpSpPr>
          <p:sp>
            <p:nvSpPr>
              <p:cNvPr id="149" name="Rectangle 148"/>
              <p:cNvSpPr/>
              <p:nvPr/>
            </p:nvSpPr>
            <p:spPr>
              <a:xfrm>
                <a:off x="2114386" y="4778736"/>
                <a:ext cx="1867712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23001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49"/>
              <p:cNvSpPr/>
              <p:nvPr/>
            </p:nvSpPr>
            <p:spPr>
              <a:xfrm>
                <a:off x="2112268" y="5210324"/>
                <a:ext cx="3735421" cy="431588"/>
              </a:xfrm>
              <a:custGeom>
                <a:avLst/>
                <a:gdLst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0 w 3735422"/>
                  <a:gd name="connsiteY3" fmla="*/ 431588 h 431588"/>
                  <a:gd name="connsiteX4" fmla="*/ 0 w 3735422"/>
                  <a:gd name="connsiteY4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0 w 3735422"/>
                  <a:gd name="connsiteY4" fmla="*/ 431588 h 431588"/>
                  <a:gd name="connsiteX5" fmla="*/ 0 w 3735422"/>
                  <a:gd name="connsiteY5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425693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262559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1366819 w 3735422"/>
                  <a:gd name="connsiteY3" fmla="*/ 413597 h 431588"/>
                  <a:gd name="connsiteX4" fmla="*/ 943485 w 3735422"/>
                  <a:gd name="connsiteY4" fmla="*/ 425693 h 431588"/>
                  <a:gd name="connsiteX5" fmla="*/ 375009 w 3735422"/>
                  <a:gd name="connsiteY5" fmla="*/ 262559 h 431588"/>
                  <a:gd name="connsiteX6" fmla="*/ 0 w 3735422"/>
                  <a:gd name="connsiteY6" fmla="*/ 431588 h 431588"/>
                  <a:gd name="connsiteX7" fmla="*/ 0 w 3735422"/>
                  <a:gd name="connsiteY7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366819 w 3735422"/>
                  <a:gd name="connsiteY4" fmla="*/ 413597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572438 w 3735422"/>
                  <a:gd name="connsiteY4" fmla="*/ 226273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714833 w 3735422"/>
                  <a:gd name="connsiteY3" fmla="*/ 422064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936945 w 3735422"/>
                  <a:gd name="connsiteY3" fmla="*/ 260140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35422" h="431588">
                    <a:moveTo>
                      <a:pt x="0" y="0"/>
                    </a:moveTo>
                    <a:lnTo>
                      <a:pt x="3735422" y="0"/>
                    </a:lnTo>
                    <a:lnTo>
                      <a:pt x="3735422" y="431588"/>
                    </a:lnTo>
                    <a:lnTo>
                      <a:pt x="2936945" y="260140"/>
                    </a:lnTo>
                    <a:lnTo>
                      <a:pt x="2044152" y="425693"/>
                    </a:lnTo>
                    <a:lnTo>
                      <a:pt x="1572438" y="226273"/>
                    </a:lnTo>
                    <a:lnTo>
                      <a:pt x="943485" y="425693"/>
                    </a:lnTo>
                    <a:lnTo>
                      <a:pt x="375009" y="262559"/>
                    </a:lnTo>
                    <a:lnTo>
                      <a:pt x="0" y="43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4099504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opcode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4684430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TC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032830" y="4778736"/>
                <a:ext cx="352224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Z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380172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rcode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4567024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AA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982095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QR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4798013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RD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4915422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2112268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33001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3982095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53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114386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length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982095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</a:t>
                </a:r>
                <a:r>
                  <a:rPr lang="en-US" sz="1050" dirty="0" err="1" smtClean="0">
                    <a:solidFill>
                      <a:srgbClr val="000000"/>
                    </a:solidFill>
                  </a:rPr>
                  <a:t>cksum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2114386" y="3483974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10.1.0.1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2112268" y="3052386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10.0.0.3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5" name="Freeform 164"/>
              <p:cNvSpPr/>
              <p:nvPr/>
            </p:nvSpPr>
            <p:spPr>
              <a:xfrm>
                <a:off x="2112268" y="2609233"/>
                <a:ext cx="3733305" cy="443153"/>
              </a:xfrm>
              <a:custGeom>
                <a:avLst/>
                <a:gdLst>
                  <a:gd name="connsiteX0" fmla="*/ 0 w 3733305"/>
                  <a:gd name="connsiteY0" fmla="*/ 0 h 431588"/>
                  <a:gd name="connsiteX1" fmla="*/ 3733305 w 3733305"/>
                  <a:gd name="connsiteY1" fmla="*/ 0 h 431588"/>
                  <a:gd name="connsiteX2" fmla="*/ 3733305 w 3733305"/>
                  <a:gd name="connsiteY2" fmla="*/ 431588 h 431588"/>
                  <a:gd name="connsiteX3" fmla="*/ 0 w 3733305"/>
                  <a:gd name="connsiteY3" fmla="*/ 431588 h 431588"/>
                  <a:gd name="connsiteX4" fmla="*/ 0 w 3733305"/>
                  <a:gd name="connsiteY4" fmla="*/ 0 h 431588"/>
                  <a:gd name="connsiteX0" fmla="*/ 0 w 3733305"/>
                  <a:gd name="connsiteY0" fmla="*/ 5217 h 436805"/>
                  <a:gd name="connsiteX1" fmla="*/ 3267283 w 3733305"/>
                  <a:gd name="connsiteY1" fmla="*/ 0 h 436805"/>
                  <a:gd name="connsiteX2" fmla="*/ 3733305 w 3733305"/>
                  <a:gd name="connsiteY2" fmla="*/ 5217 h 436805"/>
                  <a:gd name="connsiteX3" fmla="*/ 3733305 w 3733305"/>
                  <a:gd name="connsiteY3" fmla="*/ 436805 h 436805"/>
                  <a:gd name="connsiteX4" fmla="*/ 0 w 3733305"/>
                  <a:gd name="connsiteY4" fmla="*/ 436805 h 436805"/>
                  <a:gd name="connsiteX5" fmla="*/ 0 w 3733305"/>
                  <a:gd name="connsiteY5" fmla="*/ 5217 h 436805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6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133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689433 w 3733305"/>
                  <a:gd name="connsiteY2" fmla="*/ 0 h 443154"/>
                  <a:gd name="connsiteX3" fmla="*/ 3267283 w 3733305"/>
                  <a:gd name="connsiteY3" fmla="*/ 133349 h 443154"/>
                  <a:gd name="connsiteX4" fmla="*/ 3733305 w 3733305"/>
                  <a:gd name="connsiteY4" fmla="*/ 11566 h 443154"/>
                  <a:gd name="connsiteX5" fmla="*/ 3733305 w 3733305"/>
                  <a:gd name="connsiteY5" fmla="*/ 443154 h 443154"/>
                  <a:gd name="connsiteX6" fmla="*/ 0 w 3733305"/>
                  <a:gd name="connsiteY6" fmla="*/ 443154 h 443154"/>
                  <a:gd name="connsiteX7" fmla="*/ 0 w 3733305"/>
                  <a:gd name="connsiteY7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251283 w 3733305"/>
                  <a:gd name="connsiteY2" fmla="*/ 146050 h 443154"/>
                  <a:gd name="connsiteX3" fmla="*/ 2689433 w 3733305"/>
                  <a:gd name="connsiteY3" fmla="*/ 0 h 443154"/>
                  <a:gd name="connsiteX4" fmla="*/ 3267283 w 3733305"/>
                  <a:gd name="connsiteY4" fmla="*/ 133349 h 443154"/>
                  <a:gd name="connsiteX5" fmla="*/ 3733305 w 3733305"/>
                  <a:gd name="connsiteY5" fmla="*/ 11566 h 443154"/>
                  <a:gd name="connsiteX6" fmla="*/ 3733305 w 3733305"/>
                  <a:gd name="connsiteY6" fmla="*/ 443154 h 443154"/>
                  <a:gd name="connsiteX7" fmla="*/ 0 w 3733305"/>
                  <a:gd name="connsiteY7" fmla="*/ 443154 h 443154"/>
                  <a:gd name="connsiteX8" fmla="*/ 0 w 3733305"/>
                  <a:gd name="connsiteY8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882983 w 3733305"/>
                  <a:gd name="connsiteY2" fmla="*/ 0 h 443154"/>
                  <a:gd name="connsiteX3" fmla="*/ 2251283 w 3733305"/>
                  <a:gd name="connsiteY3" fmla="*/ 146050 h 443154"/>
                  <a:gd name="connsiteX4" fmla="*/ 2689433 w 3733305"/>
                  <a:gd name="connsiteY4" fmla="*/ 0 h 443154"/>
                  <a:gd name="connsiteX5" fmla="*/ 3267283 w 3733305"/>
                  <a:gd name="connsiteY5" fmla="*/ 133349 h 443154"/>
                  <a:gd name="connsiteX6" fmla="*/ 3733305 w 3733305"/>
                  <a:gd name="connsiteY6" fmla="*/ 11566 h 443154"/>
                  <a:gd name="connsiteX7" fmla="*/ 3733305 w 3733305"/>
                  <a:gd name="connsiteY7" fmla="*/ 443154 h 443154"/>
                  <a:gd name="connsiteX8" fmla="*/ 0 w 3733305"/>
                  <a:gd name="connsiteY8" fmla="*/ 443154 h 443154"/>
                  <a:gd name="connsiteX9" fmla="*/ 0 w 3733305"/>
                  <a:gd name="connsiteY9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438483 w 3733305"/>
                  <a:gd name="connsiteY2" fmla="*/ 158750 h 443154"/>
                  <a:gd name="connsiteX3" fmla="*/ 1882983 w 3733305"/>
                  <a:gd name="connsiteY3" fmla="*/ 0 h 443154"/>
                  <a:gd name="connsiteX4" fmla="*/ 2251283 w 3733305"/>
                  <a:gd name="connsiteY4" fmla="*/ 146050 h 443154"/>
                  <a:gd name="connsiteX5" fmla="*/ 2689433 w 3733305"/>
                  <a:gd name="connsiteY5" fmla="*/ 0 h 443154"/>
                  <a:gd name="connsiteX6" fmla="*/ 3267283 w 3733305"/>
                  <a:gd name="connsiteY6" fmla="*/ 133349 h 443154"/>
                  <a:gd name="connsiteX7" fmla="*/ 3733305 w 3733305"/>
                  <a:gd name="connsiteY7" fmla="*/ 11566 h 443154"/>
                  <a:gd name="connsiteX8" fmla="*/ 3733305 w 3733305"/>
                  <a:gd name="connsiteY8" fmla="*/ 443154 h 443154"/>
                  <a:gd name="connsiteX9" fmla="*/ 0 w 3733305"/>
                  <a:gd name="connsiteY9" fmla="*/ 443154 h 443154"/>
                  <a:gd name="connsiteX10" fmla="*/ 0 w 3733305"/>
                  <a:gd name="connsiteY10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1184483 w 3733305"/>
                  <a:gd name="connsiteY2" fmla="*/ 0 h 443154"/>
                  <a:gd name="connsiteX3" fmla="*/ 1438483 w 3733305"/>
                  <a:gd name="connsiteY3" fmla="*/ 158750 h 443154"/>
                  <a:gd name="connsiteX4" fmla="*/ 1882983 w 3733305"/>
                  <a:gd name="connsiteY4" fmla="*/ 0 h 443154"/>
                  <a:gd name="connsiteX5" fmla="*/ 2251283 w 3733305"/>
                  <a:gd name="connsiteY5" fmla="*/ 146050 h 443154"/>
                  <a:gd name="connsiteX6" fmla="*/ 2689433 w 3733305"/>
                  <a:gd name="connsiteY6" fmla="*/ 0 h 443154"/>
                  <a:gd name="connsiteX7" fmla="*/ 3267283 w 3733305"/>
                  <a:gd name="connsiteY7" fmla="*/ 133349 h 443154"/>
                  <a:gd name="connsiteX8" fmla="*/ 3733305 w 3733305"/>
                  <a:gd name="connsiteY8" fmla="*/ 11566 h 443154"/>
                  <a:gd name="connsiteX9" fmla="*/ 3733305 w 3733305"/>
                  <a:gd name="connsiteY9" fmla="*/ 443154 h 443154"/>
                  <a:gd name="connsiteX10" fmla="*/ 0 w 3733305"/>
                  <a:gd name="connsiteY10" fmla="*/ 443154 h 443154"/>
                  <a:gd name="connsiteX11" fmla="*/ 0 w 3733305"/>
                  <a:gd name="connsiteY11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778083 w 3733305"/>
                  <a:gd name="connsiteY2" fmla="*/ 152400 h 443154"/>
                  <a:gd name="connsiteX3" fmla="*/ 1184483 w 3733305"/>
                  <a:gd name="connsiteY3" fmla="*/ 0 h 443154"/>
                  <a:gd name="connsiteX4" fmla="*/ 1438483 w 3733305"/>
                  <a:gd name="connsiteY4" fmla="*/ 158750 h 443154"/>
                  <a:gd name="connsiteX5" fmla="*/ 1882983 w 3733305"/>
                  <a:gd name="connsiteY5" fmla="*/ 0 h 443154"/>
                  <a:gd name="connsiteX6" fmla="*/ 2251283 w 3733305"/>
                  <a:gd name="connsiteY6" fmla="*/ 146050 h 443154"/>
                  <a:gd name="connsiteX7" fmla="*/ 2689433 w 3733305"/>
                  <a:gd name="connsiteY7" fmla="*/ 0 h 443154"/>
                  <a:gd name="connsiteX8" fmla="*/ 3267283 w 3733305"/>
                  <a:gd name="connsiteY8" fmla="*/ 133349 h 443154"/>
                  <a:gd name="connsiteX9" fmla="*/ 3733305 w 3733305"/>
                  <a:gd name="connsiteY9" fmla="*/ 11566 h 443154"/>
                  <a:gd name="connsiteX10" fmla="*/ 3733305 w 3733305"/>
                  <a:gd name="connsiteY10" fmla="*/ 443154 h 443154"/>
                  <a:gd name="connsiteX11" fmla="*/ 0 w 3733305"/>
                  <a:gd name="connsiteY11" fmla="*/ 443154 h 443154"/>
                  <a:gd name="connsiteX12" fmla="*/ 0 w 3733305"/>
                  <a:gd name="connsiteY12" fmla="*/ 11566 h 443154"/>
                  <a:gd name="connsiteX0" fmla="*/ 0 w 3733305"/>
                  <a:gd name="connsiteY0" fmla="*/ 11566 h 443154"/>
                  <a:gd name="connsiteX1" fmla="*/ 174833 w 3733305"/>
                  <a:gd name="connsiteY1" fmla="*/ 107950 h 443154"/>
                  <a:gd name="connsiteX2" fmla="*/ 384383 w 3733305"/>
                  <a:gd name="connsiteY2" fmla="*/ 12700 h 443154"/>
                  <a:gd name="connsiteX3" fmla="*/ 778083 w 3733305"/>
                  <a:gd name="connsiteY3" fmla="*/ 152400 h 443154"/>
                  <a:gd name="connsiteX4" fmla="*/ 1184483 w 3733305"/>
                  <a:gd name="connsiteY4" fmla="*/ 0 h 443154"/>
                  <a:gd name="connsiteX5" fmla="*/ 1438483 w 3733305"/>
                  <a:gd name="connsiteY5" fmla="*/ 158750 h 443154"/>
                  <a:gd name="connsiteX6" fmla="*/ 1882983 w 3733305"/>
                  <a:gd name="connsiteY6" fmla="*/ 0 h 443154"/>
                  <a:gd name="connsiteX7" fmla="*/ 2251283 w 3733305"/>
                  <a:gd name="connsiteY7" fmla="*/ 146050 h 443154"/>
                  <a:gd name="connsiteX8" fmla="*/ 2689433 w 3733305"/>
                  <a:gd name="connsiteY8" fmla="*/ 0 h 443154"/>
                  <a:gd name="connsiteX9" fmla="*/ 3267283 w 3733305"/>
                  <a:gd name="connsiteY9" fmla="*/ 133349 h 443154"/>
                  <a:gd name="connsiteX10" fmla="*/ 3733305 w 3733305"/>
                  <a:gd name="connsiteY10" fmla="*/ 11566 h 443154"/>
                  <a:gd name="connsiteX11" fmla="*/ 3733305 w 3733305"/>
                  <a:gd name="connsiteY11" fmla="*/ 443154 h 443154"/>
                  <a:gd name="connsiteX12" fmla="*/ 0 w 3733305"/>
                  <a:gd name="connsiteY12" fmla="*/ 443154 h 443154"/>
                  <a:gd name="connsiteX13" fmla="*/ 0 w 3733305"/>
                  <a:gd name="connsiteY13" fmla="*/ 11566 h 443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33305" h="443154">
                    <a:moveTo>
                      <a:pt x="0" y="11566"/>
                    </a:moveTo>
                    <a:lnTo>
                      <a:pt x="174833" y="107950"/>
                    </a:lnTo>
                    <a:lnTo>
                      <a:pt x="384383" y="12700"/>
                    </a:lnTo>
                    <a:lnTo>
                      <a:pt x="778083" y="152400"/>
                    </a:lnTo>
                    <a:lnTo>
                      <a:pt x="1184483" y="0"/>
                    </a:lnTo>
                    <a:lnTo>
                      <a:pt x="1438483" y="158750"/>
                    </a:lnTo>
                    <a:lnTo>
                      <a:pt x="1882983" y="0"/>
                    </a:lnTo>
                    <a:lnTo>
                      <a:pt x="2251283" y="146050"/>
                    </a:lnTo>
                    <a:lnTo>
                      <a:pt x="2689433" y="0"/>
                    </a:lnTo>
                    <a:lnTo>
                      <a:pt x="3267283" y="133349"/>
                    </a:lnTo>
                    <a:lnTo>
                      <a:pt x="3733305" y="11566"/>
                    </a:lnTo>
                    <a:lnTo>
                      <a:pt x="3733305" y="443154"/>
                    </a:lnTo>
                    <a:lnTo>
                      <a:pt x="0" y="443154"/>
                    </a:lnTo>
                    <a:lnTo>
                      <a:pt x="0" y="1156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66" name="Shape 142"/>
            <p:cNvCxnSpPr>
              <a:endCxn id="118" idx="2"/>
            </p:cNvCxnSpPr>
            <p:nvPr/>
          </p:nvCxnSpPr>
          <p:spPr>
            <a:xfrm rot="16200000" flipH="1">
              <a:off x="5846826" y="2814083"/>
              <a:ext cx="913454" cy="3474862"/>
            </a:xfrm>
            <a:prstGeom prst="curvedConnector3">
              <a:avLst>
                <a:gd name="adj1" fmla="val 114433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2" name="Group 171"/>
            <p:cNvGrpSpPr/>
            <p:nvPr/>
          </p:nvGrpSpPr>
          <p:grpSpPr>
            <a:xfrm>
              <a:off x="5482024" y="4108461"/>
              <a:ext cx="1595307" cy="1581766"/>
              <a:chOff x="2112268" y="2609233"/>
              <a:chExt cx="3737539" cy="3032679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2114386" y="4778736"/>
                <a:ext cx="1867712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23002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Freeform 173"/>
              <p:cNvSpPr/>
              <p:nvPr/>
            </p:nvSpPr>
            <p:spPr>
              <a:xfrm>
                <a:off x="2112268" y="5210324"/>
                <a:ext cx="3735421" cy="431588"/>
              </a:xfrm>
              <a:custGeom>
                <a:avLst/>
                <a:gdLst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0 w 3735422"/>
                  <a:gd name="connsiteY3" fmla="*/ 431588 h 431588"/>
                  <a:gd name="connsiteX4" fmla="*/ 0 w 3735422"/>
                  <a:gd name="connsiteY4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0 w 3735422"/>
                  <a:gd name="connsiteY4" fmla="*/ 431588 h 431588"/>
                  <a:gd name="connsiteX5" fmla="*/ 0 w 3735422"/>
                  <a:gd name="connsiteY5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425693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262559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1366819 w 3735422"/>
                  <a:gd name="connsiteY3" fmla="*/ 413597 h 431588"/>
                  <a:gd name="connsiteX4" fmla="*/ 943485 w 3735422"/>
                  <a:gd name="connsiteY4" fmla="*/ 425693 h 431588"/>
                  <a:gd name="connsiteX5" fmla="*/ 375009 w 3735422"/>
                  <a:gd name="connsiteY5" fmla="*/ 262559 h 431588"/>
                  <a:gd name="connsiteX6" fmla="*/ 0 w 3735422"/>
                  <a:gd name="connsiteY6" fmla="*/ 431588 h 431588"/>
                  <a:gd name="connsiteX7" fmla="*/ 0 w 3735422"/>
                  <a:gd name="connsiteY7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366819 w 3735422"/>
                  <a:gd name="connsiteY4" fmla="*/ 413597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572438 w 3735422"/>
                  <a:gd name="connsiteY4" fmla="*/ 226273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714833 w 3735422"/>
                  <a:gd name="connsiteY3" fmla="*/ 422064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936945 w 3735422"/>
                  <a:gd name="connsiteY3" fmla="*/ 260140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35422" h="431588">
                    <a:moveTo>
                      <a:pt x="0" y="0"/>
                    </a:moveTo>
                    <a:lnTo>
                      <a:pt x="3735422" y="0"/>
                    </a:lnTo>
                    <a:lnTo>
                      <a:pt x="3735422" y="431588"/>
                    </a:lnTo>
                    <a:lnTo>
                      <a:pt x="2936945" y="260140"/>
                    </a:lnTo>
                    <a:lnTo>
                      <a:pt x="2044152" y="425693"/>
                    </a:lnTo>
                    <a:lnTo>
                      <a:pt x="1572438" y="226273"/>
                    </a:lnTo>
                    <a:lnTo>
                      <a:pt x="943485" y="425693"/>
                    </a:lnTo>
                    <a:lnTo>
                      <a:pt x="375009" y="262559"/>
                    </a:lnTo>
                    <a:lnTo>
                      <a:pt x="0" y="43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4099504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opcode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4684430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TC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5032830" y="4778736"/>
                <a:ext cx="352224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Z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5380172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rcode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4567024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AA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982095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QR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4798013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RD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915422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2112268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33002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982095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53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2114386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length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982095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</a:t>
                </a:r>
                <a:r>
                  <a:rPr lang="en-US" sz="1050" dirty="0" err="1" smtClean="0">
                    <a:solidFill>
                      <a:srgbClr val="000000"/>
                    </a:solidFill>
                  </a:rPr>
                  <a:t>cksum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2114386" y="3483974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10.2.0.1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2112268" y="3052386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10.0.0.3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9" name="Freeform 188"/>
              <p:cNvSpPr/>
              <p:nvPr/>
            </p:nvSpPr>
            <p:spPr>
              <a:xfrm>
                <a:off x="2112268" y="2609233"/>
                <a:ext cx="3733305" cy="443153"/>
              </a:xfrm>
              <a:custGeom>
                <a:avLst/>
                <a:gdLst>
                  <a:gd name="connsiteX0" fmla="*/ 0 w 3733305"/>
                  <a:gd name="connsiteY0" fmla="*/ 0 h 431588"/>
                  <a:gd name="connsiteX1" fmla="*/ 3733305 w 3733305"/>
                  <a:gd name="connsiteY1" fmla="*/ 0 h 431588"/>
                  <a:gd name="connsiteX2" fmla="*/ 3733305 w 3733305"/>
                  <a:gd name="connsiteY2" fmla="*/ 431588 h 431588"/>
                  <a:gd name="connsiteX3" fmla="*/ 0 w 3733305"/>
                  <a:gd name="connsiteY3" fmla="*/ 431588 h 431588"/>
                  <a:gd name="connsiteX4" fmla="*/ 0 w 3733305"/>
                  <a:gd name="connsiteY4" fmla="*/ 0 h 431588"/>
                  <a:gd name="connsiteX0" fmla="*/ 0 w 3733305"/>
                  <a:gd name="connsiteY0" fmla="*/ 5217 h 436805"/>
                  <a:gd name="connsiteX1" fmla="*/ 3267283 w 3733305"/>
                  <a:gd name="connsiteY1" fmla="*/ 0 h 436805"/>
                  <a:gd name="connsiteX2" fmla="*/ 3733305 w 3733305"/>
                  <a:gd name="connsiteY2" fmla="*/ 5217 h 436805"/>
                  <a:gd name="connsiteX3" fmla="*/ 3733305 w 3733305"/>
                  <a:gd name="connsiteY3" fmla="*/ 436805 h 436805"/>
                  <a:gd name="connsiteX4" fmla="*/ 0 w 3733305"/>
                  <a:gd name="connsiteY4" fmla="*/ 436805 h 436805"/>
                  <a:gd name="connsiteX5" fmla="*/ 0 w 3733305"/>
                  <a:gd name="connsiteY5" fmla="*/ 5217 h 436805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6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133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689433 w 3733305"/>
                  <a:gd name="connsiteY2" fmla="*/ 0 h 443154"/>
                  <a:gd name="connsiteX3" fmla="*/ 3267283 w 3733305"/>
                  <a:gd name="connsiteY3" fmla="*/ 133349 h 443154"/>
                  <a:gd name="connsiteX4" fmla="*/ 3733305 w 3733305"/>
                  <a:gd name="connsiteY4" fmla="*/ 11566 h 443154"/>
                  <a:gd name="connsiteX5" fmla="*/ 3733305 w 3733305"/>
                  <a:gd name="connsiteY5" fmla="*/ 443154 h 443154"/>
                  <a:gd name="connsiteX6" fmla="*/ 0 w 3733305"/>
                  <a:gd name="connsiteY6" fmla="*/ 443154 h 443154"/>
                  <a:gd name="connsiteX7" fmla="*/ 0 w 3733305"/>
                  <a:gd name="connsiteY7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251283 w 3733305"/>
                  <a:gd name="connsiteY2" fmla="*/ 146050 h 443154"/>
                  <a:gd name="connsiteX3" fmla="*/ 2689433 w 3733305"/>
                  <a:gd name="connsiteY3" fmla="*/ 0 h 443154"/>
                  <a:gd name="connsiteX4" fmla="*/ 3267283 w 3733305"/>
                  <a:gd name="connsiteY4" fmla="*/ 133349 h 443154"/>
                  <a:gd name="connsiteX5" fmla="*/ 3733305 w 3733305"/>
                  <a:gd name="connsiteY5" fmla="*/ 11566 h 443154"/>
                  <a:gd name="connsiteX6" fmla="*/ 3733305 w 3733305"/>
                  <a:gd name="connsiteY6" fmla="*/ 443154 h 443154"/>
                  <a:gd name="connsiteX7" fmla="*/ 0 w 3733305"/>
                  <a:gd name="connsiteY7" fmla="*/ 443154 h 443154"/>
                  <a:gd name="connsiteX8" fmla="*/ 0 w 3733305"/>
                  <a:gd name="connsiteY8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882983 w 3733305"/>
                  <a:gd name="connsiteY2" fmla="*/ 0 h 443154"/>
                  <a:gd name="connsiteX3" fmla="*/ 2251283 w 3733305"/>
                  <a:gd name="connsiteY3" fmla="*/ 146050 h 443154"/>
                  <a:gd name="connsiteX4" fmla="*/ 2689433 w 3733305"/>
                  <a:gd name="connsiteY4" fmla="*/ 0 h 443154"/>
                  <a:gd name="connsiteX5" fmla="*/ 3267283 w 3733305"/>
                  <a:gd name="connsiteY5" fmla="*/ 133349 h 443154"/>
                  <a:gd name="connsiteX6" fmla="*/ 3733305 w 3733305"/>
                  <a:gd name="connsiteY6" fmla="*/ 11566 h 443154"/>
                  <a:gd name="connsiteX7" fmla="*/ 3733305 w 3733305"/>
                  <a:gd name="connsiteY7" fmla="*/ 443154 h 443154"/>
                  <a:gd name="connsiteX8" fmla="*/ 0 w 3733305"/>
                  <a:gd name="connsiteY8" fmla="*/ 443154 h 443154"/>
                  <a:gd name="connsiteX9" fmla="*/ 0 w 3733305"/>
                  <a:gd name="connsiteY9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438483 w 3733305"/>
                  <a:gd name="connsiteY2" fmla="*/ 158750 h 443154"/>
                  <a:gd name="connsiteX3" fmla="*/ 1882983 w 3733305"/>
                  <a:gd name="connsiteY3" fmla="*/ 0 h 443154"/>
                  <a:gd name="connsiteX4" fmla="*/ 2251283 w 3733305"/>
                  <a:gd name="connsiteY4" fmla="*/ 146050 h 443154"/>
                  <a:gd name="connsiteX5" fmla="*/ 2689433 w 3733305"/>
                  <a:gd name="connsiteY5" fmla="*/ 0 h 443154"/>
                  <a:gd name="connsiteX6" fmla="*/ 3267283 w 3733305"/>
                  <a:gd name="connsiteY6" fmla="*/ 133349 h 443154"/>
                  <a:gd name="connsiteX7" fmla="*/ 3733305 w 3733305"/>
                  <a:gd name="connsiteY7" fmla="*/ 11566 h 443154"/>
                  <a:gd name="connsiteX8" fmla="*/ 3733305 w 3733305"/>
                  <a:gd name="connsiteY8" fmla="*/ 443154 h 443154"/>
                  <a:gd name="connsiteX9" fmla="*/ 0 w 3733305"/>
                  <a:gd name="connsiteY9" fmla="*/ 443154 h 443154"/>
                  <a:gd name="connsiteX10" fmla="*/ 0 w 3733305"/>
                  <a:gd name="connsiteY10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1184483 w 3733305"/>
                  <a:gd name="connsiteY2" fmla="*/ 0 h 443154"/>
                  <a:gd name="connsiteX3" fmla="*/ 1438483 w 3733305"/>
                  <a:gd name="connsiteY3" fmla="*/ 158750 h 443154"/>
                  <a:gd name="connsiteX4" fmla="*/ 1882983 w 3733305"/>
                  <a:gd name="connsiteY4" fmla="*/ 0 h 443154"/>
                  <a:gd name="connsiteX5" fmla="*/ 2251283 w 3733305"/>
                  <a:gd name="connsiteY5" fmla="*/ 146050 h 443154"/>
                  <a:gd name="connsiteX6" fmla="*/ 2689433 w 3733305"/>
                  <a:gd name="connsiteY6" fmla="*/ 0 h 443154"/>
                  <a:gd name="connsiteX7" fmla="*/ 3267283 w 3733305"/>
                  <a:gd name="connsiteY7" fmla="*/ 133349 h 443154"/>
                  <a:gd name="connsiteX8" fmla="*/ 3733305 w 3733305"/>
                  <a:gd name="connsiteY8" fmla="*/ 11566 h 443154"/>
                  <a:gd name="connsiteX9" fmla="*/ 3733305 w 3733305"/>
                  <a:gd name="connsiteY9" fmla="*/ 443154 h 443154"/>
                  <a:gd name="connsiteX10" fmla="*/ 0 w 3733305"/>
                  <a:gd name="connsiteY10" fmla="*/ 443154 h 443154"/>
                  <a:gd name="connsiteX11" fmla="*/ 0 w 3733305"/>
                  <a:gd name="connsiteY11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778083 w 3733305"/>
                  <a:gd name="connsiteY2" fmla="*/ 152400 h 443154"/>
                  <a:gd name="connsiteX3" fmla="*/ 1184483 w 3733305"/>
                  <a:gd name="connsiteY3" fmla="*/ 0 h 443154"/>
                  <a:gd name="connsiteX4" fmla="*/ 1438483 w 3733305"/>
                  <a:gd name="connsiteY4" fmla="*/ 158750 h 443154"/>
                  <a:gd name="connsiteX5" fmla="*/ 1882983 w 3733305"/>
                  <a:gd name="connsiteY5" fmla="*/ 0 h 443154"/>
                  <a:gd name="connsiteX6" fmla="*/ 2251283 w 3733305"/>
                  <a:gd name="connsiteY6" fmla="*/ 146050 h 443154"/>
                  <a:gd name="connsiteX7" fmla="*/ 2689433 w 3733305"/>
                  <a:gd name="connsiteY7" fmla="*/ 0 h 443154"/>
                  <a:gd name="connsiteX8" fmla="*/ 3267283 w 3733305"/>
                  <a:gd name="connsiteY8" fmla="*/ 133349 h 443154"/>
                  <a:gd name="connsiteX9" fmla="*/ 3733305 w 3733305"/>
                  <a:gd name="connsiteY9" fmla="*/ 11566 h 443154"/>
                  <a:gd name="connsiteX10" fmla="*/ 3733305 w 3733305"/>
                  <a:gd name="connsiteY10" fmla="*/ 443154 h 443154"/>
                  <a:gd name="connsiteX11" fmla="*/ 0 w 3733305"/>
                  <a:gd name="connsiteY11" fmla="*/ 443154 h 443154"/>
                  <a:gd name="connsiteX12" fmla="*/ 0 w 3733305"/>
                  <a:gd name="connsiteY12" fmla="*/ 11566 h 443154"/>
                  <a:gd name="connsiteX0" fmla="*/ 0 w 3733305"/>
                  <a:gd name="connsiteY0" fmla="*/ 11566 h 443154"/>
                  <a:gd name="connsiteX1" fmla="*/ 174833 w 3733305"/>
                  <a:gd name="connsiteY1" fmla="*/ 107950 h 443154"/>
                  <a:gd name="connsiteX2" fmla="*/ 384383 w 3733305"/>
                  <a:gd name="connsiteY2" fmla="*/ 12700 h 443154"/>
                  <a:gd name="connsiteX3" fmla="*/ 778083 w 3733305"/>
                  <a:gd name="connsiteY3" fmla="*/ 152400 h 443154"/>
                  <a:gd name="connsiteX4" fmla="*/ 1184483 w 3733305"/>
                  <a:gd name="connsiteY4" fmla="*/ 0 h 443154"/>
                  <a:gd name="connsiteX5" fmla="*/ 1438483 w 3733305"/>
                  <a:gd name="connsiteY5" fmla="*/ 158750 h 443154"/>
                  <a:gd name="connsiteX6" fmla="*/ 1882983 w 3733305"/>
                  <a:gd name="connsiteY6" fmla="*/ 0 h 443154"/>
                  <a:gd name="connsiteX7" fmla="*/ 2251283 w 3733305"/>
                  <a:gd name="connsiteY7" fmla="*/ 146050 h 443154"/>
                  <a:gd name="connsiteX8" fmla="*/ 2689433 w 3733305"/>
                  <a:gd name="connsiteY8" fmla="*/ 0 h 443154"/>
                  <a:gd name="connsiteX9" fmla="*/ 3267283 w 3733305"/>
                  <a:gd name="connsiteY9" fmla="*/ 133349 h 443154"/>
                  <a:gd name="connsiteX10" fmla="*/ 3733305 w 3733305"/>
                  <a:gd name="connsiteY10" fmla="*/ 11566 h 443154"/>
                  <a:gd name="connsiteX11" fmla="*/ 3733305 w 3733305"/>
                  <a:gd name="connsiteY11" fmla="*/ 443154 h 443154"/>
                  <a:gd name="connsiteX12" fmla="*/ 0 w 3733305"/>
                  <a:gd name="connsiteY12" fmla="*/ 443154 h 443154"/>
                  <a:gd name="connsiteX13" fmla="*/ 0 w 3733305"/>
                  <a:gd name="connsiteY13" fmla="*/ 11566 h 443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33305" h="443154">
                    <a:moveTo>
                      <a:pt x="0" y="11566"/>
                    </a:moveTo>
                    <a:lnTo>
                      <a:pt x="174833" y="107950"/>
                    </a:lnTo>
                    <a:lnTo>
                      <a:pt x="384383" y="12700"/>
                    </a:lnTo>
                    <a:lnTo>
                      <a:pt x="778083" y="152400"/>
                    </a:lnTo>
                    <a:lnTo>
                      <a:pt x="1184483" y="0"/>
                    </a:lnTo>
                    <a:lnTo>
                      <a:pt x="1438483" y="158750"/>
                    </a:lnTo>
                    <a:lnTo>
                      <a:pt x="1882983" y="0"/>
                    </a:lnTo>
                    <a:lnTo>
                      <a:pt x="2251283" y="146050"/>
                    </a:lnTo>
                    <a:lnTo>
                      <a:pt x="2689433" y="0"/>
                    </a:lnTo>
                    <a:lnTo>
                      <a:pt x="3267283" y="133349"/>
                    </a:lnTo>
                    <a:lnTo>
                      <a:pt x="3733305" y="11566"/>
                    </a:lnTo>
                    <a:lnTo>
                      <a:pt x="3733305" y="443154"/>
                    </a:lnTo>
                    <a:lnTo>
                      <a:pt x="0" y="443154"/>
                    </a:lnTo>
                    <a:lnTo>
                      <a:pt x="0" y="1156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90" name="TextBox 189"/>
          <p:cNvSpPr txBox="1"/>
          <p:nvPr/>
        </p:nvSpPr>
        <p:spPr>
          <a:xfrm>
            <a:off x="1249466" y="5792658"/>
            <a:ext cx="6290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Local NS at least needs to keep state associating</a:t>
            </a:r>
          </a:p>
          <a:p>
            <a:pPr algn="ctr"/>
            <a:r>
              <a:rPr lang="en-US" sz="2400" b="1" dirty="0" smtClean="0"/>
              <a:t>Query ID </a:t>
            </a:r>
            <a:r>
              <a:rPr lang="en-US" sz="2400" b="1" dirty="0" err="1" smtClean="0">
                <a:sym typeface="Wingdings"/>
              </a:rPr>
              <a:t></a:t>
            </a:r>
            <a:r>
              <a:rPr lang="en-US" sz="2400" b="1" dirty="0" smtClean="0">
                <a:sym typeface="Wingdings"/>
              </a:rPr>
              <a:t> which query (if any)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grpSp>
        <p:nvGrpSpPr>
          <p:cNvPr id="233" name="Group 232"/>
          <p:cNvGrpSpPr/>
          <p:nvPr/>
        </p:nvGrpSpPr>
        <p:grpSpPr>
          <a:xfrm>
            <a:off x="4870922" y="2133600"/>
            <a:ext cx="3232934" cy="3331522"/>
            <a:chOff x="4870922" y="2133600"/>
            <a:chExt cx="3232934" cy="3331522"/>
          </a:xfrm>
        </p:grpSpPr>
        <p:cxnSp>
          <p:nvCxnSpPr>
            <p:cNvPr id="191" name="Shape 142"/>
            <p:cNvCxnSpPr>
              <a:stCxn id="112" idx="2"/>
              <a:endCxn id="111" idx="3"/>
            </p:cNvCxnSpPr>
            <p:nvPr/>
          </p:nvCxnSpPr>
          <p:spPr>
            <a:xfrm rot="5400000">
              <a:off x="6068289" y="1754420"/>
              <a:ext cx="838200" cy="3232934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hape 142"/>
            <p:cNvCxnSpPr>
              <a:stCxn id="118" idx="0"/>
              <a:endCxn id="111" idx="3"/>
            </p:cNvCxnSpPr>
            <p:nvPr/>
          </p:nvCxnSpPr>
          <p:spPr>
            <a:xfrm rot="16200000" flipV="1">
              <a:off x="6151626" y="2509283"/>
              <a:ext cx="608654" cy="3170062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5533996" y="2133600"/>
              <a:ext cx="1595307" cy="1581766"/>
              <a:chOff x="2112268" y="2609233"/>
              <a:chExt cx="3737539" cy="3032679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114386" y="4778736"/>
                <a:ext cx="1867712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23001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9" name="Freeform 198"/>
              <p:cNvSpPr/>
              <p:nvPr/>
            </p:nvSpPr>
            <p:spPr>
              <a:xfrm>
                <a:off x="2112268" y="5210324"/>
                <a:ext cx="3735421" cy="431588"/>
              </a:xfrm>
              <a:custGeom>
                <a:avLst/>
                <a:gdLst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0 w 3735422"/>
                  <a:gd name="connsiteY3" fmla="*/ 431588 h 431588"/>
                  <a:gd name="connsiteX4" fmla="*/ 0 w 3735422"/>
                  <a:gd name="connsiteY4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0 w 3735422"/>
                  <a:gd name="connsiteY4" fmla="*/ 431588 h 431588"/>
                  <a:gd name="connsiteX5" fmla="*/ 0 w 3735422"/>
                  <a:gd name="connsiteY5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425693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262559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1366819 w 3735422"/>
                  <a:gd name="connsiteY3" fmla="*/ 413597 h 431588"/>
                  <a:gd name="connsiteX4" fmla="*/ 943485 w 3735422"/>
                  <a:gd name="connsiteY4" fmla="*/ 425693 h 431588"/>
                  <a:gd name="connsiteX5" fmla="*/ 375009 w 3735422"/>
                  <a:gd name="connsiteY5" fmla="*/ 262559 h 431588"/>
                  <a:gd name="connsiteX6" fmla="*/ 0 w 3735422"/>
                  <a:gd name="connsiteY6" fmla="*/ 431588 h 431588"/>
                  <a:gd name="connsiteX7" fmla="*/ 0 w 3735422"/>
                  <a:gd name="connsiteY7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366819 w 3735422"/>
                  <a:gd name="connsiteY4" fmla="*/ 413597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572438 w 3735422"/>
                  <a:gd name="connsiteY4" fmla="*/ 226273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714833 w 3735422"/>
                  <a:gd name="connsiteY3" fmla="*/ 422064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936945 w 3735422"/>
                  <a:gd name="connsiteY3" fmla="*/ 260140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35422" h="431588">
                    <a:moveTo>
                      <a:pt x="0" y="0"/>
                    </a:moveTo>
                    <a:lnTo>
                      <a:pt x="3735422" y="0"/>
                    </a:lnTo>
                    <a:lnTo>
                      <a:pt x="3735422" y="431588"/>
                    </a:lnTo>
                    <a:lnTo>
                      <a:pt x="2936945" y="260140"/>
                    </a:lnTo>
                    <a:lnTo>
                      <a:pt x="2044152" y="425693"/>
                    </a:lnTo>
                    <a:lnTo>
                      <a:pt x="1572438" y="226273"/>
                    </a:lnTo>
                    <a:lnTo>
                      <a:pt x="943485" y="425693"/>
                    </a:lnTo>
                    <a:lnTo>
                      <a:pt x="375009" y="262559"/>
                    </a:lnTo>
                    <a:lnTo>
                      <a:pt x="0" y="43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4099504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opcode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4684430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TC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5032830" y="4778736"/>
                <a:ext cx="352224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Z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5380172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rcode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4567024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AA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982095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QR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4798013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RD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4915422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2112268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33001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3982095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53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2114386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length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982095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</a:t>
                </a:r>
                <a:r>
                  <a:rPr lang="en-US" sz="1050" dirty="0" err="1" smtClean="0">
                    <a:solidFill>
                      <a:srgbClr val="000000"/>
                    </a:solidFill>
                  </a:rPr>
                  <a:t>cksum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2114386" y="3483974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10.1.0.1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2112268" y="3052386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10.0.0.3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4" name="Freeform 213"/>
              <p:cNvSpPr/>
              <p:nvPr/>
            </p:nvSpPr>
            <p:spPr>
              <a:xfrm>
                <a:off x="2112268" y="2609233"/>
                <a:ext cx="3733305" cy="443153"/>
              </a:xfrm>
              <a:custGeom>
                <a:avLst/>
                <a:gdLst>
                  <a:gd name="connsiteX0" fmla="*/ 0 w 3733305"/>
                  <a:gd name="connsiteY0" fmla="*/ 0 h 431588"/>
                  <a:gd name="connsiteX1" fmla="*/ 3733305 w 3733305"/>
                  <a:gd name="connsiteY1" fmla="*/ 0 h 431588"/>
                  <a:gd name="connsiteX2" fmla="*/ 3733305 w 3733305"/>
                  <a:gd name="connsiteY2" fmla="*/ 431588 h 431588"/>
                  <a:gd name="connsiteX3" fmla="*/ 0 w 3733305"/>
                  <a:gd name="connsiteY3" fmla="*/ 431588 h 431588"/>
                  <a:gd name="connsiteX4" fmla="*/ 0 w 3733305"/>
                  <a:gd name="connsiteY4" fmla="*/ 0 h 431588"/>
                  <a:gd name="connsiteX0" fmla="*/ 0 w 3733305"/>
                  <a:gd name="connsiteY0" fmla="*/ 5217 h 436805"/>
                  <a:gd name="connsiteX1" fmla="*/ 3267283 w 3733305"/>
                  <a:gd name="connsiteY1" fmla="*/ 0 h 436805"/>
                  <a:gd name="connsiteX2" fmla="*/ 3733305 w 3733305"/>
                  <a:gd name="connsiteY2" fmla="*/ 5217 h 436805"/>
                  <a:gd name="connsiteX3" fmla="*/ 3733305 w 3733305"/>
                  <a:gd name="connsiteY3" fmla="*/ 436805 h 436805"/>
                  <a:gd name="connsiteX4" fmla="*/ 0 w 3733305"/>
                  <a:gd name="connsiteY4" fmla="*/ 436805 h 436805"/>
                  <a:gd name="connsiteX5" fmla="*/ 0 w 3733305"/>
                  <a:gd name="connsiteY5" fmla="*/ 5217 h 436805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6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133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689433 w 3733305"/>
                  <a:gd name="connsiteY2" fmla="*/ 0 h 443154"/>
                  <a:gd name="connsiteX3" fmla="*/ 3267283 w 3733305"/>
                  <a:gd name="connsiteY3" fmla="*/ 133349 h 443154"/>
                  <a:gd name="connsiteX4" fmla="*/ 3733305 w 3733305"/>
                  <a:gd name="connsiteY4" fmla="*/ 11566 h 443154"/>
                  <a:gd name="connsiteX5" fmla="*/ 3733305 w 3733305"/>
                  <a:gd name="connsiteY5" fmla="*/ 443154 h 443154"/>
                  <a:gd name="connsiteX6" fmla="*/ 0 w 3733305"/>
                  <a:gd name="connsiteY6" fmla="*/ 443154 h 443154"/>
                  <a:gd name="connsiteX7" fmla="*/ 0 w 3733305"/>
                  <a:gd name="connsiteY7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251283 w 3733305"/>
                  <a:gd name="connsiteY2" fmla="*/ 146050 h 443154"/>
                  <a:gd name="connsiteX3" fmla="*/ 2689433 w 3733305"/>
                  <a:gd name="connsiteY3" fmla="*/ 0 h 443154"/>
                  <a:gd name="connsiteX4" fmla="*/ 3267283 w 3733305"/>
                  <a:gd name="connsiteY4" fmla="*/ 133349 h 443154"/>
                  <a:gd name="connsiteX5" fmla="*/ 3733305 w 3733305"/>
                  <a:gd name="connsiteY5" fmla="*/ 11566 h 443154"/>
                  <a:gd name="connsiteX6" fmla="*/ 3733305 w 3733305"/>
                  <a:gd name="connsiteY6" fmla="*/ 443154 h 443154"/>
                  <a:gd name="connsiteX7" fmla="*/ 0 w 3733305"/>
                  <a:gd name="connsiteY7" fmla="*/ 443154 h 443154"/>
                  <a:gd name="connsiteX8" fmla="*/ 0 w 3733305"/>
                  <a:gd name="connsiteY8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882983 w 3733305"/>
                  <a:gd name="connsiteY2" fmla="*/ 0 h 443154"/>
                  <a:gd name="connsiteX3" fmla="*/ 2251283 w 3733305"/>
                  <a:gd name="connsiteY3" fmla="*/ 146050 h 443154"/>
                  <a:gd name="connsiteX4" fmla="*/ 2689433 w 3733305"/>
                  <a:gd name="connsiteY4" fmla="*/ 0 h 443154"/>
                  <a:gd name="connsiteX5" fmla="*/ 3267283 w 3733305"/>
                  <a:gd name="connsiteY5" fmla="*/ 133349 h 443154"/>
                  <a:gd name="connsiteX6" fmla="*/ 3733305 w 3733305"/>
                  <a:gd name="connsiteY6" fmla="*/ 11566 h 443154"/>
                  <a:gd name="connsiteX7" fmla="*/ 3733305 w 3733305"/>
                  <a:gd name="connsiteY7" fmla="*/ 443154 h 443154"/>
                  <a:gd name="connsiteX8" fmla="*/ 0 w 3733305"/>
                  <a:gd name="connsiteY8" fmla="*/ 443154 h 443154"/>
                  <a:gd name="connsiteX9" fmla="*/ 0 w 3733305"/>
                  <a:gd name="connsiteY9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438483 w 3733305"/>
                  <a:gd name="connsiteY2" fmla="*/ 158750 h 443154"/>
                  <a:gd name="connsiteX3" fmla="*/ 1882983 w 3733305"/>
                  <a:gd name="connsiteY3" fmla="*/ 0 h 443154"/>
                  <a:gd name="connsiteX4" fmla="*/ 2251283 w 3733305"/>
                  <a:gd name="connsiteY4" fmla="*/ 146050 h 443154"/>
                  <a:gd name="connsiteX5" fmla="*/ 2689433 w 3733305"/>
                  <a:gd name="connsiteY5" fmla="*/ 0 h 443154"/>
                  <a:gd name="connsiteX6" fmla="*/ 3267283 w 3733305"/>
                  <a:gd name="connsiteY6" fmla="*/ 133349 h 443154"/>
                  <a:gd name="connsiteX7" fmla="*/ 3733305 w 3733305"/>
                  <a:gd name="connsiteY7" fmla="*/ 11566 h 443154"/>
                  <a:gd name="connsiteX8" fmla="*/ 3733305 w 3733305"/>
                  <a:gd name="connsiteY8" fmla="*/ 443154 h 443154"/>
                  <a:gd name="connsiteX9" fmla="*/ 0 w 3733305"/>
                  <a:gd name="connsiteY9" fmla="*/ 443154 h 443154"/>
                  <a:gd name="connsiteX10" fmla="*/ 0 w 3733305"/>
                  <a:gd name="connsiteY10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1184483 w 3733305"/>
                  <a:gd name="connsiteY2" fmla="*/ 0 h 443154"/>
                  <a:gd name="connsiteX3" fmla="*/ 1438483 w 3733305"/>
                  <a:gd name="connsiteY3" fmla="*/ 158750 h 443154"/>
                  <a:gd name="connsiteX4" fmla="*/ 1882983 w 3733305"/>
                  <a:gd name="connsiteY4" fmla="*/ 0 h 443154"/>
                  <a:gd name="connsiteX5" fmla="*/ 2251283 w 3733305"/>
                  <a:gd name="connsiteY5" fmla="*/ 146050 h 443154"/>
                  <a:gd name="connsiteX6" fmla="*/ 2689433 w 3733305"/>
                  <a:gd name="connsiteY6" fmla="*/ 0 h 443154"/>
                  <a:gd name="connsiteX7" fmla="*/ 3267283 w 3733305"/>
                  <a:gd name="connsiteY7" fmla="*/ 133349 h 443154"/>
                  <a:gd name="connsiteX8" fmla="*/ 3733305 w 3733305"/>
                  <a:gd name="connsiteY8" fmla="*/ 11566 h 443154"/>
                  <a:gd name="connsiteX9" fmla="*/ 3733305 w 3733305"/>
                  <a:gd name="connsiteY9" fmla="*/ 443154 h 443154"/>
                  <a:gd name="connsiteX10" fmla="*/ 0 w 3733305"/>
                  <a:gd name="connsiteY10" fmla="*/ 443154 h 443154"/>
                  <a:gd name="connsiteX11" fmla="*/ 0 w 3733305"/>
                  <a:gd name="connsiteY11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778083 w 3733305"/>
                  <a:gd name="connsiteY2" fmla="*/ 152400 h 443154"/>
                  <a:gd name="connsiteX3" fmla="*/ 1184483 w 3733305"/>
                  <a:gd name="connsiteY3" fmla="*/ 0 h 443154"/>
                  <a:gd name="connsiteX4" fmla="*/ 1438483 w 3733305"/>
                  <a:gd name="connsiteY4" fmla="*/ 158750 h 443154"/>
                  <a:gd name="connsiteX5" fmla="*/ 1882983 w 3733305"/>
                  <a:gd name="connsiteY5" fmla="*/ 0 h 443154"/>
                  <a:gd name="connsiteX6" fmla="*/ 2251283 w 3733305"/>
                  <a:gd name="connsiteY6" fmla="*/ 146050 h 443154"/>
                  <a:gd name="connsiteX7" fmla="*/ 2689433 w 3733305"/>
                  <a:gd name="connsiteY7" fmla="*/ 0 h 443154"/>
                  <a:gd name="connsiteX8" fmla="*/ 3267283 w 3733305"/>
                  <a:gd name="connsiteY8" fmla="*/ 133349 h 443154"/>
                  <a:gd name="connsiteX9" fmla="*/ 3733305 w 3733305"/>
                  <a:gd name="connsiteY9" fmla="*/ 11566 h 443154"/>
                  <a:gd name="connsiteX10" fmla="*/ 3733305 w 3733305"/>
                  <a:gd name="connsiteY10" fmla="*/ 443154 h 443154"/>
                  <a:gd name="connsiteX11" fmla="*/ 0 w 3733305"/>
                  <a:gd name="connsiteY11" fmla="*/ 443154 h 443154"/>
                  <a:gd name="connsiteX12" fmla="*/ 0 w 3733305"/>
                  <a:gd name="connsiteY12" fmla="*/ 11566 h 443154"/>
                  <a:gd name="connsiteX0" fmla="*/ 0 w 3733305"/>
                  <a:gd name="connsiteY0" fmla="*/ 11566 h 443154"/>
                  <a:gd name="connsiteX1" fmla="*/ 174833 w 3733305"/>
                  <a:gd name="connsiteY1" fmla="*/ 107950 h 443154"/>
                  <a:gd name="connsiteX2" fmla="*/ 384383 w 3733305"/>
                  <a:gd name="connsiteY2" fmla="*/ 12700 h 443154"/>
                  <a:gd name="connsiteX3" fmla="*/ 778083 w 3733305"/>
                  <a:gd name="connsiteY3" fmla="*/ 152400 h 443154"/>
                  <a:gd name="connsiteX4" fmla="*/ 1184483 w 3733305"/>
                  <a:gd name="connsiteY4" fmla="*/ 0 h 443154"/>
                  <a:gd name="connsiteX5" fmla="*/ 1438483 w 3733305"/>
                  <a:gd name="connsiteY5" fmla="*/ 158750 h 443154"/>
                  <a:gd name="connsiteX6" fmla="*/ 1882983 w 3733305"/>
                  <a:gd name="connsiteY6" fmla="*/ 0 h 443154"/>
                  <a:gd name="connsiteX7" fmla="*/ 2251283 w 3733305"/>
                  <a:gd name="connsiteY7" fmla="*/ 146050 h 443154"/>
                  <a:gd name="connsiteX8" fmla="*/ 2689433 w 3733305"/>
                  <a:gd name="connsiteY8" fmla="*/ 0 h 443154"/>
                  <a:gd name="connsiteX9" fmla="*/ 3267283 w 3733305"/>
                  <a:gd name="connsiteY9" fmla="*/ 133349 h 443154"/>
                  <a:gd name="connsiteX10" fmla="*/ 3733305 w 3733305"/>
                  <a:gd name="connsiteY10" fmla="*/ 11566 h 443154"/>
                  <a:gd name="connsiteX11" fmla="*/ 3733305 w 3733305"/>
                  <a:gd name="connsiteY11" fmla="*/ 443154 h 443154"/>
                  <a:gd name="connsiteX12" fmla="*/ 0 w 3733305"/>
                  <a:gd name="connsiteY12" fmla="*/ 443154 h 443154"/>
                  <a:gd name="connsiteX13" fmla="*/ 0 w 3733305"/>
                  <a:gd name="connsiteY13" fmla="*/ 11566 h 443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33305" h="443154">
                    <a:moveTo>
                      <a:pt x="0" y="11566"/>
                    </a:moveTo>
                    <a:lnTo>
                      <a:pt x="174833" y="107950"/>
                    </a:lnTo>
                    <a:lnTo>
                      <a:pt x="384383" y="12700"/>
                    </a:lnTo>
                    <a:lnTo>
                      <a:pt x="778083" y="152400"/>
                    </a:lnTo>
                    <a:lnTo>
                      <a:pt x="1184483" y="0"/>
                    </a:lnTo>
                    <a:lnTo>
                      <a:pt x="1438483" y="158750"/>
                    </a:lnTo>
                    <a:lnTo>
                      <a:pt x="1882983" y="0"/>
                    </a:lnTo>
                    <a:lnTo>
                      <a:pt x="2251283" y="146050"/>
                    </a:lnTo>
                    <a:lnTo>
                      <a:pt x="2689433" y="0"/>
                    </a:lnTo>
                    <a:lnTo>
                      <a:pt x="3267283" y="133349"/>
                    </a:lnTo>
                    <a:lnTo>
                      <a:pt x="3733305" y="11566"/>
                    </a:lnTo>
                    <a:lnTo>
                      <a:pt x="3733305" y="443154"/>
                    </a:lnTo>
                    <a:lnTo>
                      <a:pt x="0" y="443154"/>
                    </a:lnTo>
                    <a:lnTo>
                      <a:pt x="0" y="1156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5" name="Group 214"/>
            <p:cNvGrpSpPr/>
            <p:nvPr/>
          </p:nvGrpSpPr>
          <p:grpSpPr>
            <a:xfrm>
              <a:off x="5631713" y="3883356"/>
              <a:ext cx="1595307" cy="1581766"/>
              <a:chOff x="2112268" y="2609233"/>
              <a:chExt cx="3737539" cy="3032679"/>
            </a:xfrm>
          </p:grpSpPr>
          <p:sp>
            <p:nvSpPr>
              <p:cNvPr id="216" name="Rectangle 215"/>
              <p:cNvSpPr/>
              <p:nvPr/>
            </p:nvSpPr>
            <p:spPr>
              <a:xfrm>
                <a:off x="2114386" y="4778736"/>
                <a:ext cx="1867712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23002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7" name="Freeform 216"/>
              <p:cNvSpPr/>
              <p:nvPr/>
            </p:nvSpPr>
            <p:spPr>
              <a:xfrm>
                <a:off x="2112268" y="5210324"/>
                <a:ext cx="3735421" cy="431588"/>
              </a:xfrm>
              <a:custGeom>
                <a:avLst/>
                <a:gdLst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0 w 3735422"/>
                  <a:gd name="connsiteY3" fmla="*/ 431588 h 431588"/>
                  <a:gd name="connsiteX4" fmla="*/ 0 w 3735422"/>
                  <a:gd name="connsiteY4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0 w 3735422"/>
                  <a:gd name="connsiteY4" fmla="*/ 431588 h 431588"/>
                  <a:gd name="connsiteX5" fmla="*/ 0 w 3735422"/>
                  <a:gd name="connsiteY5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425693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943485 w 3735422"/>
                  <a:gd name="connsiteY3" fmla="*/ 425693 h 431588"/>
                  <a:gd name="connsiteX4" fmla="*/ 375009 w 3735422"/>
                  <a:gd name="connsiteY4" fmla="*/ 262559 h 431588"/>
                  <a:gd name="connsiteX5" fmla="*/ 0 w 3735422"/>
                  <a:gd name="connsiteY5" fmla="*/ 431588 h 431588"/>
                  <a:gd name="connsiteX6" fmla="*/ 0 w 3735422"/>
                  <a:gd name="connsiteY6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1366819 w 3735422"/>
                  <a:gd name="connsiteY3" fmla="*/ 413597 h 431588"/>
                  <a:gd name="connsiteX4" fmla="*/ 943485 w 3735422"/>
                  <a:gd name="connsiteY4" fmla="*/ 425693 h 431588"/>
                  <a:gd name="connsiteX5" fmla="*/ 375009 w 3735422"/>
                  <a:gd name="connsiteY5" fmla="*/ 262559 h 431588"/>
                  <a:gd name="connsiteX6" fmla="*/ 0 w 3735422"/>
                  <a:gd name="connsiteY6" fmla="*/ 431588 h 431588"/>
                  <a:gd name="connsiteX7" fmla="*/ 0 w 3735422"/>
                  <a:gd name="connsiteY7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366819 w 3735422"/>
                  <a:gd name="connsiteY4" fmla="*/ 413597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044152 w 3735422"/>
                  <a:gd name="connsiteY3" fmla="*/ 425693 h 431588"/>
                  <a:gd name="connsiteX4" fmla="*/ 1572438 w 3735422"/>
                  <a:gd name="connsiteY4" fmla="*/ 226273 h 431588"/>
                  <a:gd name="connsiteX5" fmla="*/ 943485 w 3735422"/>
                  <a:gd name="connsiteY5" fmla="*/ 425693 h 431588"/>
                  <a:gd name="connsiteX6" fmla="*/ 375009 w 3735422"/>
                  <a:gd name="connsiteY6" fmla="*/ 262559 h 431588"/>
                  <a:gd name="connsiteX7" fmla="*/ 0 w 3735422"/>
                  <a:gd name="connsiteY7" fmla="*/ 431588 h 431588"/>
                  <a:gd name="connsiteX8" fmla="*/ 0 w 3735422"/>
                  <a:gd name="connsiteY8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714833 w 3735422"/>
                  <a:gd name="connsiteY3" fmla="*/ 422064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  <a:gd name="connsiteX0" fmla="*/ 0 w 3735422"/>
                  <a:gd name="connsiteY0" fmla="*/ 0 h 431588"/>
                  <a:gd name="connsiteX1" fmla="*/ 3735422 w 3735422"/>
                  <a:gd name="connsiteY1" fmla="*/ 0 h 431588"/>
                  <a:gd name="connsiteX2" fmla="*/ 3735422 w 3735422"/>
                  <a:gd name="connsiteY2" fmla="*/ 431588 h 431588"/>
                  <a:gd name="connsiteX3" fmla="*/ 2936945 w 3735422"/>
                  <a:gd name="connsiteY3" fmla="*/ 260140 h 431588"/>
                  <a:gd name="connsiteX4" fmla="*/ 2044152 w 3735422"/>
                  <a:gd name="connsiteY4" fmla="*/ 425693 h 431588"/>
                  <a:gd name="connsiteX5" fmla="*/ 1572438 w 3735422"/>
                  <a:gd name="connsiteY5" fmla="*/ 226273 h 431588"/>
                  <a:gd name="connsiteX6" fmla="*/ 943485 w 3735422"/>
                  <a:gd name="connsiteY6" fmla="*/ 425693 h 431588"/>
                  <a:gd name="connsiteX7" fmla="*/ 375009 w 3735422"/>
                  <a:gd name="connsiteY7" fmla="*/ 262559 h 431588"/>
                  <a:gd name="connsiteX8" fmla="*/ 0 w 3735422"/>
                  <a:gd name="connsiteY8" fmla="*/ 431588 h 431588"/>
                  <a:gd name="connsiteX9" fmla="*/ 0 w 3735422"/>
                  <a:gd name="connsiteY9" fmla="*/ 0 h 43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35422" h="431588">
                    <a:moveTo>
                      <a:pt x="0" y="0"/>
                    </a:moveTo>
                    <a:lnTo>
                      <a:pt x="3735422" y="0"/>
                    </a:lnTo>
                    <a:lnTo>
                      <a:pt x="3735422" y="431588"/>
                    </a:lnTo>
                    <a:lnTo>
                      <a:pt x="2936945" y="260140"/>
                    </a:lnTo>
                    <a:lnTo>
                      <a:pt x="2044152" y="425693"/>
                    </a:lnTo>
                    <a:lnTo>
                      <a:pt x="1572438" y="226273"/>
                    </a:lnTo>
                    <a:lnTo>
                      <a:pt x="943485" y="425693"/>
                    </a:lnTo>
                    <a:lnTo>
                      <a:pt x="375009" y="262559"/>
                    </a:lnTo>
                    <a:lnTo>
                      <a:pt x="0" y="43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4099504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opcode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4684430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TC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5032830" y="4778736"/>
                <a:ext cx="352224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Z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5380172" y="4778736"/>
                <a:ext cx="467517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800" dirty="0" smtClean="0">
                    <a:solidFill>
                      <a:srgbClr val="000000"/>
                    </a:solidFill>
                  </a:rPr>
                  <a:t>rcode</a:t>
                </a:r>
                <a:endParaRPr lang="en-US" sz="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4567024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AA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3982095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QR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4798013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RD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4915422" y="4778736"/>
                <a:ext cx="117409" cy="4315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700" dirty="0" smtClean="0">
                    <a:solidFill>
                      <a:srgbClr val="000000"/>
                    </a:solidFill>
                  </a:rPr>
                  <a:t>RA</a:t>
                </a:r>
                <a:endParaRPr lang="en-US" sz="7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2112268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53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982095" y="3915562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33002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2114386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length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3982095" y="4347148"/>
                <a:ext cx="1867712" cy="431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smtClean="0">
                    <a:solidFill>
                      <a:srgbClr val="000000"/>
                    </a:solidFill>
                  </a:rPr>
                  <a:t>UDP </a:t>
                </a:r>
                <a:r>
                  <a:rPr lang="en-US" sz="1050" dirty="0" err="1" smtClean="0">
                    <a:solidFill>
                      <a:srgbClr val="000000"/>
                    </a:solidFill>
                  </a:rPr>
                  <a:t>cksum</a:t>
                </a:r>
                <a:endParaRPr lang="en-US" sz="10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2114386" y="3483974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10.0.0.3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2112268" y="3052386"/>
                <a:ext cx="3733305" cy="4315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rgbClr val="000000"/>
                    </a:solidFill>
                  </a:rPr>
                  <a:t>10.2.0.1</a:t>
                </a:r>
                <a:endParaRPr lang="en-US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2" name="Freeform 231"/>
              <p:cNvSpPr/>
              <p:nvPr/>
            </p:nvSpPr>
            <p:spPr>
              <a:xfrm>
                <a:off x="2112268" y="2609233"/>
                <a:ext cx="3733305" cy="443153"/>
              </a:xfrm>
              <a:custGeom>
                <a:avLst/>
                <a:gdLst>
                  <a:gd name="connsiteX0" fmla="*/ 0 w 3733305"/>
                  <a:gd name="connsiteY0" fmla="*/ 0 h 431588"/>
                  <a:gd name="connsiteX1" fmla="*/ 3733305 w 3733305"/>
                  <a:gd name="connsiteY1" fmla="*/ 0 h 431588"/>
                  <a:gd name="connsiteX2" fmla="*/ 3733305 w 3733305"/>
                  <a:gd name="connsiteY2" fmla="*/ 431588 h 431588"/>
                  <a:gd name="connsiteX3" fmla="*/ 0 w 3733305"/>
                  <a:gd name="connsiteY3" fmla="*/ 431588 h 431588"/>
                  <a:gd name="connsiteX4" fmla="*/ 0 w 3733305"/>
                  <a:gd name="connsiteY4" fmla="*/ 0 h 431588"/>
                  <a:gd name="connsiteX0" fmla="*/ 0 w 3733305"/>
                  <a:gd name="connsiteY0" fmla="*/ 5217 h 436805"/>
                  <a:gd name="connsiteX1" fmla="*/ 3267283 w 3733305"/>
                  <a:gd name="connsiteY1" fmla="*/ 0 h 436805"/>
                  <a:gd name="connsiteX2" fmla="*/ 3733305 w 3733305"/>
                  <a:gd name="connsiteY2" fmla="*/ 5217 h 436805"/>
                  <a:gd name="connsiteX3" fmla="*/ 3733305 w 3733305"/>
                  <a:gd name="connsiteY3" fmla="*/ 436805 h 436805"/>
                  <a:gd name="connsiteX4" fmla="*/ 0 w 3733305"/>
                  <a:gd name="connsiteY4" fmla="*/ 436805 h 436805"/>
                  <a:gd name="connsiteX5" fmla="*/ 0 w 3733305"/>
                  <a:gd name="connsiteY5" fmla="*/ 5217 h 436805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6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2689433 w 3733305"/>
                  <a:gd name="connsiteY1" fmla="*/ 0 h 443154"/>
                  <a:gd name="connsiteX2" fmla="*/ 3267283 w 3733305"/>
                  <a:gd name="connsiteY2" fmla="*/ 133349 h 443154"/>
                  <a:gd name="connsiteX3" fmla="*/ 3733305 w 3733305"/>
                  <a:gd name="connsiteY3" fmla="*/ 11566 h 443154"/>
                  <a:gd name="connsiteX4" fmla="*/ 3733305 w 3733305"/>
                  <a:gd name="connsiteY4" fmla="*/ 443154 h 443154"/>
                  <a:gd name="connsiteX5" fmla="*/ 0 w 3733305"/>
                  <a:gd name="connsiteY5" fmla="*/ 443154 h 443154"/>
                  <a:gd name="connsiteX6" fmla="*/ 0 w 3733305"/>
                  <a:gd name="connsiteY6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689433 w 3733305"/>
                  <a:gd name="connsiteY2" fmla="*/ 0 h 443154"/>
                  <a:gd name="connsiteX3" fmla="*/ 3267283 w 3733305"/>
                  <a:gd name="connsiteY3" fmla="*/ 133349 h 443154"/>
                  <a:gd name="connsiteX4" fmla="*/ 3733305 w 3733305"/>
                  <a:gd name="connsiteY4" fmla="*/ 11566 h 443154"/>
                  <a:gd name="connsiteX5" fmla="*/ 3733305 w 3733305"/>
                  <a:gd name="connsiteY5" fmla="*/ 443154 h 443154"/>
                  <a:gd name="connsiteX6" fmla="*/ 0 w 3733305"/>
                  <a:gd name="connsiteY6" fmla="*/ 443154 h 443154"/>
                  <a:gd name="connsiteX7" fmla="*/ 0 w 3733305"/>
                  <a:gd name="connsiteY7" fmla="*/ 11566 h 443154"/>
                  <a:gd name="connsiteX0" fmla="*/ 0 w 3733305"/>
                  <a:gd name="connsiteY0" fmla="*/ 11566 h 443154"/>
                  <a:gd name="connsiteX1" fmla="*/ 1882983 w 3733305"/>
                  <a:gd name="connsiteY1" fmla="*/ 0 h 443154"/>
                  <a:gd name="connsiteX2" fmla="*/ 2251283 w 3733305"/>
                  <a:gd name="connsiteY2" fmla="*/ 146050 h 443154"/>
                  <a:gd name="connsiteX3" fmla="*/ 2689433 w 3733305"/>
                  <a:gd name="connsiteY3" fmla="*/ 0 h 443154"/>
                  <a:gd name="connsiteX4" fmla="*/ 3267283 w 3733305"/>
                  <a:gd name="connsiteY4" fmla="*/ 133349 h 443154"/>
                  <a:gd name="connsiteX5" fmla="*/ 3733305 w 3733305"/>
                  <a:gd name="connsiteY5" fmla="*/ 11566 h 443154"/>
                  <a:gd name="connsiteX6" fmla="*/ 3733305 w 3733305"/>
                  <a:gd name="connsiteY6" fmla="*/ 443154 h 443154"/>
                  <a:gd name="connsiteX7" fmla="*/ 0 w 3733305"/>
                  <a:gd name="connsiteY7" fmla="*/ 443154 h 443154"/>
                  <a:gd name="connsiteX8" fmla="*/ 0 w 3733305"/>
                  <a:gd name="connsiteY8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882983 w 3733305"/>
                  <a:gd name="connsiteY2" fmla="*/ 0 h 443154"/>
                  <a:gd name="connsiteX3" fmla="*/ 2251283 w 3733305"/>
                  <a:gd name="connsiteY3" fmla="*/ 146050 h 443154"/>
                  <a:gd name="connsiteX4" fmla="*/ 2689433 w 3733305"/>
                  <a:gd name="connsiteY4" fmla="*/ 0 h 443154"/>
                  <a:gd name="connsiteX5" fmla="*/ 3267283 w 3733305"/>
                  <a:gd name="connsiteY5" fmla="*/ 133349 h 443154"/>
                  <a:gd name="connsiteX6" fmla="*/ 3733305 w 3733305"/>
                  <a:gd name="connsiteY6" fmla="*/ 11566 h 443154"/>
                  <a:gd name="connsiteX7" fmla="*/ 3733305 w 3733305"/>
                  <a:gd name="connsiteY7" fmla="*/ 443154 h 443154"/>
                  <a:gd name="connsiteX8" fmla="*/ 0 w 3733305"/>
                  <a:gd name="connsiteY8" fmla="*/ 443154 h 443154"/>
                  <a:gd name="connsiteX9" fmla="*/ 0 w 3733305"/>
                  <a:gd name="connsiteY9" fmla="*/ 11566 h 443154"/>
                  <a:gd name="connsiteX0" fmla="*/ 0 w 3733305"/>
                  <a:gd name="connsiteY0" fmla="*/ 11566 h 443154"/>
                  <a:gd name="connsiteX1" fmla="*/ 1184483 w 3733305"/>
                  <a:gd name="connsiteY1" fmla="*/ 0 h 443154"/>
                  <a:gd name="connsiteX2" fmla="*/ 1438483 w 3733305"/>
                  <a:gd name="connsiteY2" fmla="*/ 158750 h 443154"/>
                  <a:gd name="connsiteX3" fmla="*/ 1882983 w 3733305"/>
                  <a:gd name="connsiteY3" fmla="*/ 0 h 443154"/>
                  <a:gd name="connsiteX4" fmla="*/ 2251283 w 3733305"/>
                  <a:gd name="connsiteY4" fmla="*/ 146050 h 443154"/>
                  <a:gd name="connsiteX5" fmla="*/ 2689433 w 3733305"/>
                  <a:gd name="connsiteY5" fmla="*/ 0 h 443154"/>
                  <a:gd name="connsiteX6" fmla="*/ 3267283 w 3733305"/>
                  <a:gd name="connsiteY6" fmla="*/ 133349 h 443154"/>
                  <a:gd name="connsiteX7" fmla="*/ 3733305 w 3733305"/>
                  <a:gd name="connsiteY7" fmla="*/ 11566 h 443154"/>
                  <a:gd name="connsiteX8" fmla="*/ 3733305 w 3733305"/>
                  <a:gd name="connsiteY8" fmla="*/ 443154 h 443154"/>
                  <a:gd name="connsiteX9" fmla="*/ 0 w 3733305"/>
                  <a:gd name="connsiteY9" fmla="*/ 443154 h 443154"/>
                  <a:gd name="connsiteX10" fmla="*/ 0 w 3733305"/>
                  <a:gd name="connsiteY10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1184483 w 3733305"/>
                  <a:gd name="connsiteY2" fmla="*/ 0 h 443154"/>
                  <a:gd name="connsiteX3" fmla="*/ 1438483 w 3733305"/>
                  <a:gd name="connsiteY3" fmla="*/ 158750 h 443154"/>
                  <a:gd name="connsiteX4" fmla="*/ 1882983 w 3733305"/>
                  <a:gd name="connsiteY4" fmla="*/ 0 h 443154"/>
                  <a:gd name="connsiteX5" fmla="*/ 2251283 w 3733305"/>
                  <a:gd name="connsiteY5" fmla="*/ 146050 h 443154"/>
                  <a:gd name="connsiteX6" fmla="*/ 2689433 w 3733305"/>
                  <a:gd name="connsiteY6" fmla="*/ 0 h 443154"/>
                  <a:gd name="connsiteX7" fmla="*/ 3267283 w 3733305"/>
                  <a:gd name="connsiteY7" fmla="*/ 133349 h 443154"/>
                  <a:gd name="connsiteX8" fmla="*/ 3733305 w 3733305"/>
                  <a:gd name="connsiteY8" fmla="*/ 11566 h 443154"/>
                  <a:gd name="connsiteX9" fmla="*/ 3733305 w 3733305"/>
                  <a:gd name="connsiteY9" fmla="*/ 443154 h 443154"/>
                  <a:gd name="connsiteX10" fmla="*/ 0 w 3733305"/>
                  <a:gd name="connsiteY10" fmla="*/ 443154 h 443154"/>
                  <a:gd name="connsiteX11" fmla="*/ 0 w 3733305"/>
                  <a:gd name="connsiteY11" fmla="*/ 11566 h 443154"/>
                  <a:gd name="connsiteX0" fmla="*/ 0 w 3733305"/>
                  <a:gd name="connsiteY0" fmla="*/ 11566 h 443154"/>
                  <a:gd name="connsiteX1" fmla="*/ 384383 w 3733305"/>
                  <a:gd name="connsiteY1" fmla="*/ 12700 h 443154"/>
                  <a:gd name="connsiteX2" fmla="*/ 778083 w 3733305"/>
                  <a:gd name="connsiteY2" fmla="*/ 152400 h 443154"/>
                  <a:gd name="connsiteX3" fmla="*/ 1184483 w 3733305"/>
                  <a:gd name="connsiteY3" fmla="*/ 0 h 443154"/>
                  <a:gd name="connsiteX4" fmla="*/ 1438483 w 3733305"/>
                  <a:gd name="connsiteY4" fmla="*/ 158750 h 443154"/>
                  <a:gd name="connsiteX5" fmla="*/ 1882983 w 3733305"/>
                  <a:gd name="connsiteY5" fmla="*/ 0 h 443154"/>
                  <a:gd name="connsiteX6" fmla="*/ 2251283 w 3733305"/>
                  <a:gd name="connsiteY6" fmla="*/ 146050 h 443154"/>
                  <a:gd name="connsiteX7" fmla="*/ 2689433 w 3733305"/>
                  <a:gd name="connsiteY7" fmla="*/ 0 h 443154"/>
                  <a:gd name="connsiteX8" fmla="*/ 3267283 w 3733305"/>
                  <a:gd name="connsiteY8" fmla="*/ 133349 h 443154"/>
                  <a:gd name="connsiteX9" fmla="*/ 3733305 w 3733305"/>
                  <a:gd name="connsiteY9" fmla="*/ 11566 h 443154"/>
                  <a:gd name="connsiteX10" fmla="*/ 3733305 w 3733305"/>
                  <a:gd name="connsiteY10" fmla="*/ 443154 h 443154"/>
                  <a:gd name="connsiteX11" fmla="*/ 0 w 3733305"/>
                  <a:gd name="connsiteY11" fmla="*/ 443154 h 443154"/>
                  <a:gd name="connsiteX12" fmla="*/ 0 w 3733305"/>
                  <a:gd name="connsiteY12" fmla="*/ 11566 h 443154"/>
                  <a:gd name="connsiteX0" fmla="*/ 0 w 3733305"/>
                  <a:gd name="connsiteY0" fmla="*/ 11566 h 443154"/>
                  <a:gd name="connsiteX1" fmla="*/ 174833 w 3733305"/>
                  <a:gd name="connsiteY1" fmla="*/ 107950 h 443154"/>
                  <a:gd name="connsiteX2" fmla="*/ 384383 w 3733305"/>
                  <a:gd name="connsiteY2" fmla="*/ 12700 h 443154"/>
                  <a:gd name="connsiteX3" fmla="*/ 778083 w 3733305"/>
                  <a:gd name="connsiteY3" fmla="*/ 152400 h 443154"/>
                  <a:gd name="connsiteX4" fmla="*/ 1184483 w 3733305"/>
                  <a:gd name="connsiteY4" fmla="*/ 0 h 443154"/>
                  <a:gd name="connsiteX5" fmla="*/ 1438483 w 3733305"/>
                  <a:gd name="connsiteY5" fmla="*/ 158750 h 443154"/>
                  <a:gd name="connsiteX6" fmla="*/ 1882983 w 3733305"/>
                  <a:gd name="connsiteY6" fmla="*/ 0 h 443154"/>
                  <a:gd name="connsiteX7" fmla="*/ 2251283 w 3733305"/>
                  <a:gd name="connsiteY7" fmla="*/ 146050 h 443154"/>
                  <a:gd name="connsiteX8" fmla="*/ 2689433 w 3733305"/>
                  <a:gd name="connsiteY8" fmla="*/ 0 h 443154"/>
                  <a:gd name="connsiteX9" fmla="*/ 3267283 w 3733305"/>
                  <a:gd name="connsiteY9" fmla="*/ 133349 h 443154"/>
                  <a:gd name="connsiteX10" fmla="*/ 3733305 w 3733305"/>
                  <a:gd name="connsiteY10" fmla="*/ 11566 h 443154"/>
                  <a:gd name="connsiteX11" fmla="*/ 3733305 w 3733305"/>
                  <a:gd name="connsiteY11" fmla="*/ 443154 h 443154"/>
                  <a:gd name="connsiteX12" fmla="*/ 0 w 3733305"/>
                  <a:gd name="connsiteY12" fmla="*/ 443154 h 443154"/>
                  <a:gd name="connsiteX13" fmla="*/ 0 w 3733305"/>
                  <a:gd name="connsiteY13" fmla="*/ 11566 h 443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33305" h="443154">
                    <a:moveTo>
                      <a:pt x="0" y="11566"/>
                    </a:moveTo>
                    <a:lnTo>
                      <a:pt x="174833" y="107950"/>
                    </a:lnTo>
                    <a:lnTo>
                      <a:pt x="384383" y="12700"/>
                    </a:lnTo>
                    <a:lnTo>
                      <a:pt x="778083" y="152400"/>
                    </a:lnTo>
                    <a:lnTo>
                      <a:pt x="1184483" y="0"/>
                    </a:lnTo>
                    <a:lnTo>
                      <a:pt x="1438483" y="158750"/>
                    </a:lnTo>
                    <a:lnTo>
                      <a:pt x="1882983" y="0"/>
                    </a:lnTo>
                    <a:lnTo>
                      <a:pt x="2251283" y="146050"/>
                    </a:lnTo>
                    <a:lnTo>
                      <a:pt x="2689433" y="0"/>
                    </a:lnTo>
                    <a:lnTo>
                      <a:pt x="3267283" y="133349"/>
                    </a:lnTo>
                    <a:lnTo>
                      <a:pt x="3733305" y="11566"/>
                    </a:lnTo>
                    <a:lnTo>
                      <a:pt x="3733305" y="443154"/>
                    </a:lnTo>
                    <a:lnTo>
                      <a:pt x="0" y="443154"/>
                    </a:lnTo>
                    <a:lnTo>
                      <a:pt x="0" y="1156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>
            <a:off x="4034685" y="3485187"/>
            <a:ext cx="1074583" cy="1267931"/>
            <a:chOff x="2643732" y="2855913"/>
            <a:chExt cx="1074583" cy="1267931"/>
          </a:xfrm>
        </p:grpSpPr>
        <p:pic>
          <p:nvPicPr>
            <p:cNvPr id="111" name="Picture 110" descr="server-48x48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0369" y="2855913"/>
              <a:ext cx="609600" cy="609600"/>
            </a:xfrm>
            <a:prstGeom prst="rect">
              <a:avLst/>
            </a:prstGeom>
          </p:spPr>
        </p:pic>
        <p:sp>
          <p:nvSpPr>
            <p:cNvPr id="114" name="Text Box 13"/>
            <p:cNvSpPr txBox="1">
              <a:spLocks noChangeArrowheads="1"/>
            </p:cNvSpPr>
            <p:nvPr/>
          </p:nvSpPr>
          <p:spPr bwMode="auto">
            <a:xfrm>
              <a:off x="2643732" y="3415958"/>
              <a:ext cx="1074583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</a:rPr>
                <a:t>Local NS</a:t>
              </a:r>
            </a:p>
            <a:p>
              <a:pPr algn="ctr"/>
              <a:r>
                <a:rPr lang="en-US" sz="2000" b="1" dirty="0" smtClean="0">
                  <a:solidFill>
                    <a:srgbClr val="000000"/>
                  </a:solidFill>
                </a:rPr>
                <a:t>10.0.0.3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15" name="Text Box 13"/>
          <p:cNvSpPr txBox="1">
            <a:spLocks noChangeArrowheads="1"/>
          </p:cNvSpPr>
          <p:nvPr/>
        </p:nvSpPr>
        <p:spPr bwMode="auto">
          <a:xfrm>
            <a:off x="7583784" y="2925887"/>
            <a:ext cx="10401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TLD NS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10.1.0.1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type:</a:t>
            </a:r>
            <a:r>
              <a:rPr lang="en-US" sz="2400" dirty="0" smtClean="0"/>
              <a:t> determines the meaning of </a:t>
            </a:r>
            <a:r>
              <a:rPr lang="en-US" sz="2400" dirty="0" err="1" smtClean="0"/>
              <a:t>rdata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class:</a:t>
            </a:r>
            <a:r>
              <a:rPr lang="en-US" sz="2400" dirty="0" smtClean="0"/>
              <a:t> always IN (Internet)</a:t>
            </a:r>
          </a:p>
          <a:p>
            <a:endParaRPr lang="en-US" sz="2400" dirty="0" smtClean="0"/>
          </a:p>
          <a:p>
            <a:r>
              <a:rPr lang="en-US" sz="2400" b="1" dirty="0" err="1" smtClean="0"/>
              <a:t>rdata</a:t>
            </a:r>
            <a:r>
              <a:rPr lang="en-US" sz="2400" b="1" dirty="0" smtClean="0"/>
              <a:t>: </a:t>
            </a:r>
            <a:r>
              <a:rPr lang="en-US" sz="2400" dirty="0" smtClean="0"/>
              <a:t>data associated with the RR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 DNS resource record (RR)</a:t>
            </a:r>
            <a:r>
              <a:rPr lang="en-US" sz="4000" dirty="0"/>
              <a:t> </a:t>
            </a:r>
            <a:r>
              <a:rPr lang="en-US" sz="4000" dirty="0" smtClean="0"/>
              <a:t>in </a:t>
            </a:r>
            <a:r>
              <a:rPr lang="en-US" sz="4000" dirty="0"/>
              <a:t>d</a:t>
            </a:r>
            <a:r>
              <a:rPr lang="en-US" sz="4000" dirty="0" smtClean="0"/>
              <a:t>etail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4822055" y="2323988"/>
            <a:ext cx="3735422" cy="66737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name (variable length)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19938" y="2991363"/>
            <a:ext cx="3735422" cy="431588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type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22055" y="3422951"/>
            <a:ext cx="3735422" cy="431588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class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22055" y="3854539"/>
            <a:ext cx="3735422" cy="863176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ttl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9938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057005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92572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19866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54816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689766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924716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159666" y="1883652"/>
            <a:ext cx="234950" cy="4524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/>
              <a:t>1</a:t>
            </a:r>
          </a:p>
          <a:p>
            <a:pPr algn="ctr">
              <a:lnSpc>
                <a:spcPct val="80000"/>
              </a:lnSpc>
            </a:pP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94616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757622" y="2046990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629566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332300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854743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8088073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291955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531543" y="2046990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819938" y="4717715"/>
            <a:ext cx="3735422" cy="431588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rdlength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19938" y="5149303"/>
            <a:ext cx="3735422" cy="54527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rdata</a:t>
            </a:r>
            <a:r>
              <a:rPr lang="en-US" sz="2000" dirty="0" smtClean="0">
                <a:solidFill>
                  <a:srgbClr val="000000"/>
                </a:solidFill>
              </a:rPr>
              <a:t> (variable length)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 message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86110" y="1237206"/>
            <a:ext cx="4591509" cy="488895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Query </a:t>
            </a:r>
            <a:r>
              <a:rPr lang="en-US" sz="2400" dirty="0" smtClean="0"/>
              <a:t>and reply messages have identical </a:t>
            </a:r>
            <a:r>
              <a:rPr lang="en-US" sz="2400" dirty="0" smtClean="0"/>
              <a:t>format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b="1" dirty="0" smtClean="0"/>
              <a:t>Question section:</a:t>
            </a:r>
            <a:r>
              <a:rPr lang="en-US" sz="2400" dirty="0" smtClean="0"/>
              <a:t> query for name </a:t>
            </a:r>
            <a:r>
              <a:rPr lang="en-US" sz="2400" dirty="0" smtClean="0"/>
              <a:t>server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b="1" dirty="0" smtClean="0"/>
              <a:t>Answer section:</a:t>
            </a:r>
            <a:r>
              <a:rPr lang="en-US" sz="2400" dirty="0" smtClean="0"/>
              <a:t> RRs answering the </a:t>
            </a:r>
            <a:r>
              <a:rPr lang="en-US" sz="2400" dirty="0" smtClean="0"/>
              <a:t>question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b="1" dirty="0" smtClean="0"/>
              <a:t>Authority section:</a:t>
            </a:r>
            <a:r>
              <a:rPr lang="en-US" sz="2400" dirty="0" smtClean="0"/>
              <a:t> RRs that point to an authoritative </a:t>
            </a:r>
            <a:r>
              <a:rPr lang="en-US" sz="2400" dirty="0" smtClean="0"/>
              <a:t>NS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b="1" dirty="0" smtClean="0"/>
              <a:t>Additional section:</a:t>
            </a:r>
            <a:r>
              <a:rPr lang="en-US" sz="2400" dirty="0" smtClean="0"/>
              <a:t> “glue” RRs</a:t>
            </a:r>
          </a:p>
          <a:p>
            <a:endParaRPr lang="en-US" sz="2400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4951378" y="1858758"/>
            <a:ext cx="3735422" cy="7014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Header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951378" y="2560216"/>
            <a:ext cx="3735422" cy="820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Question section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951378" y="3380662"/>
            <a:ext cx="3735422" cy="820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Answer section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949261" y="4201108"/>
            <a:ext cx="3735422" cy="820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Authority section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949261" y="5021554"/>
            <a:ext cx="3735422" cy="820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Additional section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13431" y="3510155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65831" y="3662555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75628" y="4300098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13861" y="5094600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23450" y="4490747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66261" y="5247000"/>
            <a:ext cx="477785" cy="44233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RR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 header</a:t>
            </a:r>
            <a:endParaRPr lang="en-US" dirty="0"/>
          </a:p>
        </p:txBody>
      </p:sp>
      <p:sp>
        <p:nvSpPr>
          <p:cNvPr id="88069" name="Rectangle 3"/>
          <p:cNvSpPr>
            <a:spLocks noGrp="1" noChangeArrowheads="1"/>
          </p:cNvSpPr>
          <p:nvPr>
            <p:ph idx="1"/>
          </p:nvPr>
        </p:nvSpPr>
        <p:spPr>
          <a:xfrm>
            <a:off x="186111" y="1248153"/>
            <a:ext cx="8498572" cy="5254247"/>
          </a:xfrm>
        </p:spPr>
        <p:txBody>
          <a:bodyPr>
            <a:noAutofit/>
          </a:bodyPr>
          <a:lstStyle/>
          <a:p>
            <a:pPr>
              <a:tabLst>
                <a:tab pos="1524000" algn="l"/>
              </a:tabLst>
            </a:pPr>
            <a:r>
              <a:rPr lang="en-US" sz="2400" b="1" dirty="0" smtClean="0"/>
              <a:t>Query ID:</a:t>
            </a:r>
            <a:r>
              <a:rPr lang="en-US" sz="2400" dirty="0" smtClean="0"/>
              <a:t> 16-bit identifier shared between query, reply</a:t>
            </a:r>
          </a:p>
          <a:p>
            <a:pPr>
              <a:tabLst>
                <a:tab pos="1524000" algn="l"/>
              </a:tabLst>
            </a:pPr>
            <a:r>
              <a:rPr lang="en-US" sz="2400" dirty="0" smtClean="0"/>
              <a:t>Flags word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QR:</a:t>
            </a:r>
            <a:r>
              <a:rPr lang="en-US" sz="2000" dirty="0" smtClean="0"/>
              <a:t> query (0) or response (1)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opcode:</a:t>
            </a:r>
            <a:r>
              <a:rPr lang="en-US" sz="2000" dirty="0" smtClean="0"/>
              <a:t> standard query (0)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AA:</a:t>
            </a:r>
            <a:r>
              <a:rPr lang="en-US" sz="2000" dirty="0" smtClean="0"/>
              <a:t> </a:t>
            </a:r>
            <a:r>
              <a:rPr lang="en-US" sz="2000" u="sng" dirty="0" smtClean="0"/>
              <a:t>a</a:t>
            </a:r>
            <a:r>
              <a:rPr lang="en-US" sz="2000" dirty="0" smtClean="0"/>
              <a:t>uthoritative </a:t>
            </a:r>
            <a:r>
              <a:rPr lang="en-US" sz="2000" u="sng" dirty="0" smtClean="0"/>
              <a:t>a</a:t>
            </a:r>
            <a:r>
              <a:rPr lang="en-US" sz="2000" dirty="0" smtClean="0"/>
              <a:t>nswer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TC:</a:t>
            </a:r>
            <a:r>
              <a:rPr lang="en-US" sz="2000" dirty="0" smtClean="0"/>
              <a:t> </a:t>
            </a:r>
            <a:r>
              <a:rPr lang="en-US" sz="2000" u="sng" dirty="0" smtClean="0"/>
              <a:t>t</a:t>
            </a:r>
            <a:r>
              <a:rPr lang="en-US" sz="2000" dirty="0" smtClean="0"/>
              <a:t>run</a:t>
            </a:r>
            <a:r>
              <a:rPr lang="en-US" sz="2000" u="sng" dirty="0" smtClean="0"/>
              <a:t>c</a:t>
            </a:r>
            <a:r>
              <a:rPr lang="en-US" sz="2000" dirty="0" smtClean="0"/>
              <a:t>ation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RD:</a:t>
            </a:r>
            <a:r>
              <a:rPr lang="en-US" sz="2000" dirty="0" smtClean="0"/>
              <a:t> </a:t>
            </a:r>
            <a:r>
              <a:rPr lang="en-US" sz="2000" u="sng" dirty="0" smtClean="0"/>
              <a:t>R</a:t>
            </a:r>
            <a:r>
              <a:rPr lang="en-US" sz="2000" dirty="0" smtClean="0"/>
              <a:t>ecursion </a:t>
            </a:r>
            <a:r>
              <a:rPr lang="en-US" sz="2000" u="sng" dirty="0" smtClean="0"/>
              <a:t>d</a:t>
            </a:r>
            <a:r>
              <a:rPr lang="en-US" sz="2000" dirty="0" smtClean="0"/>
              <a:t>esired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RA:</a:t>
            </a:r>
            <a:r>
              <a:rPr lang="en-US" sz="2000" dirty="0" smtClean="0"/>
              <a:t> </a:t>
            </a:r>
            <a:r>
              <a:rPr lang="en-US" sz="2000" u="sng" dirty="0" smtClean="0"/>
              <a:t>R</a:t>
            </a:r>
            <a:r>
              <a:rPr lang="en-US" sz="2000" dirty="0" smtClean="0"/>
              <a:t>ecursion </a:t>
            </a:r>
            <a:r>
              <a:rPr lang="en-US" sz="2000" u="sng" dirty="0" smtClean="0"/>
              <a:t>a</a:t>
            </a:r>
            <a:r>
              <a:rPr lang="en-US" sz="2000" dirty="0" smtClean="0"/>
              <a:t>vailable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Z:</a:t>
            </a:r>
            <a:r>
              <a:rPr lang="en-US" sz="2000" dirty="0" smtClean="0"/>
              <a:t> (reserved and </a:t>
            </a:r>
            <a:r>
              <a:rPr lang="en-US" sz="2000" u="sng" dirty="0" smtClean="0"/>
              <a:t>z</a:t>
            </a:r>
            <a:r>
              <a:rPr lang="en-US" sz="2000" dirty="0" smtClean="0"/>
              <a:t>eroed)</a:t>
            </a:r>
          </a:p>
          <a:p>
            <a:pPr lvl="1">
              <a:spcBef>
                <a:spcPts val="300"/>
              </a:spcBef>
              <a:tabLst>
                <a:tab pos="1524000" algn="l"/>
              </a:tabLst>
            </a:pPr>
            <a:r>
              <a:rPr lang="en-US" sz="2000" b="1" dirty="0" smtClean="0"/>
              <a:t>rcode:</a:t>
            </a:r>
            <a:r>
              <a:rPr lang="en-US" sz="2000" dirty="0" smtClean="0"/>
              <a:t> response code; ok (0)</a:t>
            </a:r>
            <a:endParaRPr lang="en-US" sz="2400" dirty="0" smtClean="0"/>
          </a:p>
          <a:p>
            <a:pPr>
              <a:spcBef>
                <a:spcPts val="0"/>
              </a:spcBef>
              <a:tabLst>
                <a:tab pos="1524000" algn="l"/>
              </a:tabLst>
            </a:pPr>
            <a:r>
              <a:rPr lang="en-US" sz="2400" b="1" dirty="0" smtClean="0"/>
              <a:t>qdcount:</a:t>
            </a:r>
            <a:r>
              <a:rPr lang="en-US" sz="2400" dirty="0" smtClean="0"/>
              <a:t>	number of question entries (QEs) in message</a:t>
            </a:r>
          </a:p>
          <a:p>
            <a:pPr>
              <a:spcBef>
                <a:spcPts val="0"/>
              </a:spcBef>
              <a:tabLst>
                <a:tab pos="1524000" algn="l"/>
              </a:tabLst>
            </a:pPr>
            <a:r>
              <a:rPr lang="en-US" sz="2400" b="1" dirty="0" smtClean="0"/>
              <a:t>ancount:</a:t>
            </a:r>
            <a:r>
              <a:rPr lang="en-US" sz="2400" dirty="0" smtClean="0"/>
              <a:t>	number of RRs in the answer section</a:t>
            </a:r>
          </a:p>
          <a:p>
            <a:pPr>
              <a:spcBef>
                <a:spcPts val="0"/>
              </a:spcBef>
              <a:tabLst>
                <a:tab pos="1524000" algn="l"/>
              </a:tabLst>
            </a:pPr>
            <a:r>
              <a:rPr lang="en-US" sz="2400" b="1" dirty="0" smtClean="0"/>
              <a:t>nscount:</a:t>
            </a:r>
            <a:r>
              <a:rPr lang="en-US" sz="2400" dirty="0" smtClean="0"/>
              <a:t>	number of RRs in the authority section</a:t>
            </a:r>
          </a:p>
          <a:p>
            <a:pPr>
              <a:spcBef>
                <a:spcPts val="0"/>
              </a:spcBef>
              <a:tabLst>
                <a:tab pos="1524000" algn="l"/>
              </a:tabLst>
            </a:pPr>
            <a:r>
              <a:rPr lang="en-US" sz="2400" b="1" dirty="0" smtClean="0"/>
              <a:t>arcount:</a:t>
            </a:r>
            <a:r>
              <a:rPr lang="en-US" sz="2400" dirty="0" smtClean="0"/>
              <a:t>	number of RRs in the additional section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449974" y="2182706"/>
            <a:ext cx="3735422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Query ID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7857" y="3045882"/>
            <a:ext cx="3735422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qdcount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4924" y="2614294"/>
            <a:ext cx="935567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opcode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55441" y="2614294"/>
            <a:ext cx="2349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TC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52635" y="2614294"/>
            <a:ext cx="7048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Z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47712" y="2614294"/>
            <a:ext cx="935567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rcode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20491" y="2614294"/>
            <a:ext cx="2349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AA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49974" y="2614294"/>
            <a:ext cx="2349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QR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82735" y="2614294"/>
            <a:ext cx="2349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RD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17685" y="2614294"/>
            <a:ext cx="234950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RA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49974" y="3477470"/>
            <a:ext cx="3735422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ancount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49974" y="3909058"/>
            <a:ext cx="3735422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nscount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47857" y="4340646"/>
            <a:ext cx="3735422" cy="431588"/>
          </a:xfrm>
          <a:prstGeom prst="rect">
            <a:avLst/>
          </a:prstGeom>
          <a:solidFill>
            <a:srgbClr val="DCE6F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arcount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47857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684924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20491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847785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082735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317685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552635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787585" y="1730274"/>
            <a:ext cx="234950" cy="4524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/>
              <a:t>1</a:t>
            </a:r>
          </a:p>
          <a:p>
            <a:pPr algn="ctr">
              <a:lnSpc>
                <a:spcPct val="80000"/>
              </a:lnSpc>
            </a:pP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022535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385541" y="1905707"/>
            <a:ext cx="23495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257485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960219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482662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715992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919874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159462" y="1905707"/>
            <a:ext cx="22517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1768831"/>
            <a:ext cx="8739999" cy="454488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Domain Name System (DNS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DNS </a:t>
            </a:r>
            <a:r>
              <a:rPr lang="en-US" b="1" dirty="0" smtClean="0"/>
              <a:t>security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Coursework </a:t>
            </a:r>
            <a:r>
              <a:rPr lang="en-US" dirty="0" smtClean="0"/>
              <a:t>2 </a:t>
            </a:r>
            <a:r>
              <a:rPr lang="en-US" dirty="0"/>
              <a:t>i</a:t>
            </a:r>
            <a:r>
              <a:rPr lang="en-US" dirty="0" smtClean="0"/>
              <a:t>ntroduction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675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Implications of subverting DNS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1549400"/>
            <a:ext cx="8739999" cy="4764314"/>
          </a:xfrm>
        </p:spPr>
        <p:txBody>
          <a:bodyPr>
            <a:normAutofit/>
          </a:bodyPr>
          <a:lstStyle/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Redirect victim’s web traffic to rogue </a:t>
            </a:r>
            <a:r>
              <a:rPr lang="en-US" dirty="0" smtClean="0"/>
              <a:t>servers</a:t>
            </a:r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Redirect victim’s email to rogue email servers (MX records in DNS)</a:t>
            </a:r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lnSpc>
                <a:spcPct val="70000"/>
              </a:lnSpc>
            </a:pPr>
            <a:r>
              <a:rPr lang="en-US" dirty="0" smtClean="0"/>
              <a:t>Does Secure Sockets Layer (SSL) provide protection?</a:t>
            </a:r>
          </a:p>
          <a:p>
            <a:pPr lvl="1">
              <a:lnSpc>
                <a:spcPct val="70000"/>
              </a:lnSpc>
            </a:pPr>
            <a:r>
              <a:rPr lang="en-US" sz="2800" b="1" dirty="0" smtClean="0">
                <a:solidFill>
                  <a:srgbClr val="008000"/>
                </a:solidFill>
              </a:rPr>
              <a:t>Yes</a:t>
            </a:r>
            <a:r>
              <a:rPr lang="en-US" sz="2800" dirty="0" smtClean="0"/>
              <a:t>―user will get “wrong certificate warnings” if SSL is enabled</a:t>
            </a:r>
          </a:p>
          <a:p>
            <a:pPr lvl="1">
              <a:lnSpc>
                <a:spcPct val="7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No</a:t>
            </a:r>
            <a:r>
              <a:rPr lang="en-US" sz="2800" dirty="0" smtClean="0"/>
              <a:t>―SSL not enabled or user ignores warnings</a:t>
            </a:r>
          </a:p>
          <a:p>
            <a:pPr lvl="1">
              <a:lnSpc>
                <a:spcPct val="7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No</a:t>
            </a:r>
            <a:r>
              <a:rPr lang="en-US" sz="2800" dirty="0" smtClean="0"/>
              <a:t>―how is SSL trust established?  </a:t>
            </a:r>
            <a:r>
              <a:rPr lang="en-US" sz="2800" b="1" dirty="0" smtClean="0">
                <a:solidFill>
                  <a:srgbClr val="FF0000"/>
                </a:solidFill>
              </a:rPr>
              <a:t>Often, </a:t>
            </a:r>
            <a:r>
              <a:rPr lang="en-US" sz="2800" b="1" dirty="0">
                <a:solidFill>
                  <a:srgbClr val="FF0000"/>
                </a:solidFill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</a:rPr>
              <a:t>y </a:t>
            </a:r>
            <a:r>
              <a:rPr lang="en-US" sz="2800" b="1" dirty="0" smtClean="0">
                <a:solidFill>
                  <a:srgbClr val="FF0000"/>
                </a:solidFill>
              </a:rPr>
              <a:t>email!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/>
                <a:ea typeface="ＭＳ Ｐゴシック" charset="0"/>
                <a:cs typeface="ＭＳ Ｐゴシック" charset="0"/>
              </a:rPr>
              <a:t>Security Problem #1: </a:t>
            </a:r>
            <a:r>
              <a:rPr lang="en-US" sz="3600" dirty="0" smtClean="0">
                <a:latin typeface="Calibri"/>
                <a:ea typeface="ＭＳ Ｐゴシック" charset="0"/>
                <a:cs typeface="ＭＳ Ｐゴシック" charset="0"/>
              </a:rPr>
              <a:t>Coffee shop</a:t>
            </a:r>
            <a:endParaRPr lang="en-US" sz="36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As you sip your latte and surf the Web, how does your laptop find </a:t>
            </a:r>
            <a:r>
              <a:rPr lang="en-US" sz="2400" dirty="0" err="1">
                <a:latin typeface="Courier"/>
                <a:cs typeface="Courier"/>
              </a:rPr>
              <a:t>google.com</a:t>
            </a:r>
            <a:r>
              <a:rPr lang="en-US" sz="2400" dirty="0" smtClean="0">
                <a:latin typeface="Courier"/>
                <a:cs typeface="Courier"/>
              </a:rPr>
              <a:t>?</a:t>
            </a:r>
            <a:endParaRPr lang="en-US" sz="2600" dirty="0" smtClean="0">
              <a:latin typeface="Courier"/>
              <a:cs typeface="Courier"/>
            </a:endParaRPr>
          </a:p>
          <a:p>
            <a:pPr>
              <a:lnSpc>
                <a:spcPct val="70000"/>
              </a:lnSpc>
            </a:pPr>
            <a:endParaRPr lang="en-US" sz="2600" dirty="0">
              <a:latin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Answer: it asks the local </a:t>
            </a:r>
            <a:r>
              <a:rPr lang="en-US" sz="2600" dirty="0" smtClean="0">
                <a:latin typeface="Calibri"/>
              </a:rPr>
              <a:t>DNS nameserver</a:t>
            </a:r>
            <a:endParaRPr lang="en-US" sz="2600" dirty="0">
              <a:latin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W</a:t>
            </a:r>
            <a:r>
              <a:rPr lang="en-US" sz="2600" dirty="0" smtClean="0">
                <a:latin typeface="Calibri"/>
                <a:ea typeface="Calibri"/>
              </a:rPr>
              <a:t>hich </a:t>
            </a:r>
            <a:r>
              <a:rPr lang="en-US" sz="2600" dirty="0">
                <a:latin typeface="Calibri"/>
                <a:ea typeface="Calibri"/>
              </a:rPr>
              <a:t>is run by </a:t>
            </a:r>
            <a:r>
              <a:rPr lang="en-US" sz="2600" dirty="0" smtClean="0">
                <a:latin typeface="Calibri"/>
                <a:ea typeface="Calibri"/>
              </a:rPr>
              <a:t>the coffee shop or </a:t>
            </a:r>
            <a:r>
              <a:rPr lang="en-US" sz="2600" dirty="0">
                <a:latin typeface="Calibri"/>
                <a:ea typeface="Calibri"/>
              </a:rPr>
              <a:t>their contractor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A</a:t>
            </a:r>
            <a:r>
              <a:rPr lang="en-US" sz="2600" dirty="0" smtClean="0">
                <a:latin typeface="Calibri"/>
                <a:ea typeface="Calibri"/>
              </a:rPr>
              <a:t>nd </a:t>
            </a:r>
            <a:r>
              <a:rPr lang="en-US" sz="2600" dirty="0">
                <a:latin typeface="Calibri"/>
                <a:ea typeface="Calibri"/>
              </a:rPr>
              <a:t>can return to you </a:t>
            </a:r>
            <a:r>
              <a:rPr lang="en-US" sz="2600" dirty="0">
                <a:solidFill>
                  <a:srgbClr val="FF0000"/>
                </a:solidFill>
                <a:latin typeface="Calibri"/>
                <a:ea typeface="Calibri"/>
              </a:rPr>
              <a:t>any answer they please</a:t>
            </a:r>
            <a:endParaRPr lang="en-US" sz="2600" dirty="0">
              <a:latin typeface="Calibri"/>
              <a:ea typeface="Calibri"/>
            </a:endParaRP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I</a:t>
            </a:r>
            <a:r>
              <a:rPr lang="en-US" sz="2600" dirty="0" smtClean="0">
                <a:latin typeface="Calibri"/>
                <a:ea typeface="Calibri"/>
              </a:rPr>
              <a:t>ncluding </a:t>
            </a:r>
            <a:r>
              <a:rPr lang="en-US" sz="2600" dirty="0">
                <a:latin typeface="Calibri"/>
                <a:ea typeface="Calibri"/>
              </a:rPr>
              <a:t>a </a:t>
            </a:r>
            <a:r>
              <a:rPr lang="en-US" sz="2600" dirty="0" smtClean="0">
                <a:latin typeface="Calibri"/>
                <a:ea typeface="Calibri"/>
              </a:rPr>
              <a:t>“man </a:t>
            </a:r>
            <a:r>
              <a:rPr lang="en-US" sz="2600" dirty="0">
                <a:latin typeface="Calibri"/>
                <a:ea typeface="Calibri"/>
              </a:rPr>
              <a:t>in the </a:t>
            </a:r>
            <a:r>
              <a:rPr lang="en-US" sz="2600" dirty="0" smtClean="0">
                <a:latin typeface="Calibri"/>
                <a:ea typeface="Calibri"/>
              </a:rPr>
              <a:t>middle” </a:t>
            </a:r>
            <a:r>
              <a:rPr lang="en-US" sz="2600" dirty="0">
                <a:latin typeface="Calibri"/>
                <a:ea typeface="Calibri"/>
              </a:rPr>
              <a:t>site that forwards your query to Google, gets the reply to forward back to you, yet can </a:t>
            </a:r>
            <a:r>
              <a:rPr lang="en-US" sz="2600" dirty="0">
                <a:solidFill>
                  <a:srgbClr val="FF0000"/>
                </a:solidFill>
                <a:latin typeface="Calibri"/>
                <a:ea typeface="Calibri"/>
              </a:rPr>
              <a:t>change anything</a:t>
            </a:r>
            <a:r>
              <a:rPr lang="en-US" sz="2600" dirty="0">
                <a:latin typeface="Calibri"/>
                <a:ea typeface="Calibri"/>
              </a:rPr>
              <a:t> they wish in </a:t>
            </a:r>
            <a:r>
              <a:rPr lang="en-US" sz="2600" dirty="0">
                <a:solidFill>
                  <a:srgbClr val="FF0000"/>
                </a:solidFill>
                <a:latin typeface="Calibri"/>
                <a:ea typeface="Calibri"/>
              </a:rPr>
              <a:t>either</a:t>
            </a:r>
            <a:r>
              <a:rPr lang="en-US" sz="2600" dirty="0">
                <a:latin typeface="Calibri"/>
                <a:ea typeface="Calibri"/>
              </a:rPr>
              <a:t> </a:t>
            </a:r>
            <a:r>
              <a:rPr lang="en-US" sz="2600" dirty="0" smtClean="0">
                <a:latin typeface="Calibri"/>
                <a:ea typeface="Calibri"/>
              </a:rPr>
              <a:t>direction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How can you know </a:t>
            </a:r>
            <a:r>
              <a:rPr lang="en-US" sz="2600" dirty="0" smtClean="0">
                <a:latin typeface="Calibri"/>
              </a:rPr>
              <a:t>you’re </a:t>
            </a:r>
            <a:r>
              <a:rPr lang="en-US" sz="2600" dirty="0">
                <a:latin typeface="Calibri"/>
              </a:rPr>
              <a:t>getting correct data?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Today, you can</a:t>
            </a:r>
            <a:r>
              <a:rPr lang="ja-JP" altLang="en-US" sz="2600" dirty="0">
                <a:latin typeface="Calibri"/>
                <a:ea typeface="Calibri"/>
              </a:rPr>
              <a:t>’</a:t>
            </a:r>
            <a:r>
              <a:rPr lang="en-US" sz="2600" dirty="0">
                <a:latin typeface="Calibri"/>
                <a:ea typeface="Calibri"/>
              </a:rPr>
              <a:t>t.  (Though if site is HTTP</a:t>
            </a:r>
            <a:r>
              <a:rPr lang="en-US" sz="2600" b="1" dirty="0">
                <a:solidFill>
                  <a:srgbClr val="1F497D"/>
                </a:solidFill>
                <a:latin typeface="Calibri"/>
                <a:ea typeface="Calibri"/>
              </a:rPr>
              <a:t>S</a:t>
            </a:r>
            <a:r>
              <a:rPr lang="en-US" sz="2600" dirty="0">
                <a:latin typeface="Calibri"/>
                <a:ea typeface="Calibri"/>
              </a:rPr>
              <a:t>, that helps)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One day, hopefully: </a:t>
            </a:r>
            <a:r>
              <a:rPr lang="en-US" sz="2600" b="1" dirty="0">
                <a:solidFill>
                  <a:srgbClr val="1F497D"/>
                </a:solidFill>
                <a:latin typeface="Calibri"/>
                <a:ea typeface="Calibri"/>
              </a:rPr>
              <a:t>DNSSEC</a:t>
            </a:r>
            <a:r>
              <a:rPr lang="en-US" sz="2600" dirty="0">
                <a:solidFill>
                  <a:srgbClr val="1F497D"/>
                </a:solidFill>
                <a:latin typeface="Calibri"/>
                <a:ea typeface="Calibri"/>
              </a:rPr>
              <a:t> </a:t>
            </a:r>
            <a:r>
              <a:rPr lang="en-US" sz="2600" dirty="0">
                <a:latin typeface="Calibri"/>
                <a:ea typeface="Calibri"/>
              </a:rPr>
              <a:t>extensions to DNS</a:t>
            </a:r>
          </a:p>
        </p:txBody>
      </p:sp>
    </p:spTree>
    <p:extLst>
      <p:ext uri="{BB962C8B-B14F-4D97-AF65-F5344CB8AC3E}">
        <p14:creationId xmlns:p14="http://schemas.microsoft.com/office/powerpoint/2010/main" val="216720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/>
                <a:ea typeface="ＭＳ Ｐゴシック" charset="0"/>
                <a:cs typeface="ＭＳ Ｐゴシック" charset="0"/>
              </a:rPr>
              <a:t>Security Problem #2: Cache </a:t>
            </a:r>
            <a:r>
              <a:rPr lang="en-US" sz="3600" dirty="0" smtClean="0">
                <a:latin typeface="Calibri"/>
                <a:ea typeface="ＭＳ Ｐゴシック" charset="0"/>
                <a:cs typeface="ＭＳ Ｐゴシック" charset="0"/>
              </a:rPr>
              <a:t>poisoning</a:t>
            </a:r>
            <a:endParaRPr lang="en-US" sz="36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Calibri"/>
              </a:rPr>
              <a:t>Suppose you are </a:t>
            </a:r>
            <a:r>
              <a:rPr lang="en-US" dirty="0" smtClean="0">
                <a:latin typeface="Calibri"/>
              </a:rPr>
              <a:t>evil and </a:t>
            </a:r>
            <a:r>
              <a:rPr lang="en-US" b="1" dirty="0">
                <a:solidFill>
                  <a:schemeClr val="tx2"/>
                </a:solidFill>
                <a:latin typeface="Calibri"/>
              </a:rPr>
              <a:t>you control</a:t>
            </a:r>
            <a:r>
              <a:rPr lang="en-US" dirty="0">
                <a:latin typeface="Calibri"/>
              </a:rPr>
              <a:t> the name server for </a:t>
            </a:r>
            <a:r>
              <a:rPr lang="en-US" sz="2400" dirty="0">
                <a:latin typeface="Courier"/>
                <a:cs typeface="Courier"/>
              </a:rPr>
              <a:t>foobar.com.</a:t>
            </a:r>
            <a:r>
              <a:rPr lang="en-US" dirty="0">
                <a:latin typeface="Calibri"/>
              </a:rPr>
              <a:t> You receive a request to resolve </a:t>
            </a:r>
            <a:r>
              <a:rPr lang="en-US" sz="2400" dirty="0">
                <a:latin typeface="Courier"/>
                <a:cs typeface="Courier"/>
              </a:rPr>
              <a:t>www.foobar.com</a:t>
            </a:r>
            <a:r>
              <a:rPr lang="en-US" dirty="0">
                <a:latin typeface="Calibri"/>
              </a:rPr>
              <a:t> and reply:</a:t>
            </a:r>
          </a:p>
        </p:txBody>
      </p:sp>
      <p:sp>
        <p:nvSpPr>
          <p:cNvPr id="982020" name="Rectangle 4"/>
          <p:cNvSpPr>
            <a:spLocks noChangeArrowheads="1"/>
          </p:cNvSpPr>
          <p:nvPr/>
        </p:nvSpPr>
        <p:spPr bwMode="auto">
          <a:xfrm>
            <a:off x="381000" y="2743200"/>
            <a:ext cx="8534400" cy="3352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sz="1700">
                <a:latin typeface="Courier"/>
                <a:cs typeface="Courier"/>
              </a:rPr>
              <a:t>;; QUESTION SECTION:</a:t>
            </a:r>
          </a:p>
          <a:p>
            <a:pPr algn="l"/>
            <a:r>
              <a:rPr lang="en-US" sz="1700">
                <a:latin typeface="Courier"/>
                <a:cs typeface="Courier"/>
              </a:rPr>
              <a:t>;www.foobar.com.                IN      A</a:t>
            </a:r>
          </a:p>
          <a:p>
            <a:pPr algn="l"/>
            <a:endParaRPr lang="en-US" sz="1700">
              <a:latin typeface="Courier"/>
              <a:cs typeface="Courier"/>
            </a:endParaRPr>
          </a:p>
          <a:p>
            <a:pPr algn="l"/>
            <a:r>
              <a:rPr lang="en-US" sz="1700">
                <a:latin typeface="Courier"/>
                <a:cs typeface="Courier"/>
              </a:rPr>
              <a:t>;; ANSWER SECTION:</a:t>
            </a:r>
          </a:p>
          <a:p>
            <a:pPr algn="l"/>
            <a:r>
              <a:rPr lang="en-US" sz="1700">
                <a:latin typeface="Courier"/>
                <a:cs typeface="Courier"/>
              </a:rPr>
              <a:t>www.foobar.com.         300     IN      A       212.44.9.144</a:t>
            </a:r>
          </a:p>
          <a:p>
            <a:pPr algn="l"/>
            <a:endParaRPr lang="en-US" sz="1700">
              <a:latin typeface="Courier"/>
              <a:cs typeface="Courier"/>
            </a:endParaRPr>
          </a:p>
          <a:p>
            <a:pPr algn="l"/>
            <a:r>
              <a:rPr lang="en-US" sz="1700">
                <a:latin typeface="Courier"/>
                <a:cs typeface="Courier"/>
              </a:rPr>
              <a:t>;; AUTHORITY SECTION:</a:t>
            </a:r>
          </a:p>
          <a:p>
            <a:pPr algn="l"/>
            <a:r>
              <a:rPr lang="en-US" sz="1700">
                <a:latin typeface="Courier"/>
                <a:cs typeface="Courier"/>
              </a:rPr>
              <a:t>foobar.com.             600     IN      NS      dns1.foobar.com.</a:t>
            </a:r>
          </a:p>
          <a:p>
            <a:pPr algn="l"/>
            <a:r>
              <a:rPr lang="en-US" sz="1700">
                <a:latin typeface="Courier"/>
                <a:cs typeface="Courier"/>
              </a:rPr>
              <a:t>foobar.com.             600     IN      NS      google.com.</a:t>
            </a:r>
          </a:p>
          <a:p>
            <a:pPr algn="l"/>
            <a:endParaRPr lang="en-US" sz="1700">
              <a:latin typeface="Courier"/>
              <a:cs typeface="Courier"/>
            </a:endParaRPr>
          </a:p>
          <a:p>
            <a:pPr algn="l"/>
            <a:r>
              <a:rPr lang="en-US" sz="1700">
                <a:latin typeface="Courier"/>
                <a:cs typeface="Courier"/>
              </a:rPr>
              <a:t>;; ADDITIONAL SECTION:</a:t>
            </a:r>
          </a:p>
          <a:p>
            <a:pPr algn="l"/>
            <a:r>
              <a:rPr lang="en-US" sz="1700">
                <a:latin typeface="Courier"/>
                <a:cs typeface="Courier"/>
              </a:rPr>
              <a:t>google.com.               5     IN      A       212.44.9.155</a:t>
            </a:r>
          </a:p>
          <a:p>
            <a:pPr algn="l"/>
            <a:endParaRPr lang="en-US" sz="1700">
              <a:latin typeface="Courier"/>
              <a:cs typeface="Courier"/>
            </a:endParaRPr>
          </a:p>
        </p:txBody>
      </p:sp>
      <p:sp>
        <p:nvSpPr>
          <p:cNvPr id="982021" name="Oval 5"/>
          <p:cNvSpPr>
            <a:spLocks noChangeArrowheads="1"/>
          </p:cNvSpPr>
          <p:nvPr/>
        </p:nvSpPr>
        <p:spPr bwMode="auto">
          <a:xfrm>
            <a:off x="6447360" y="5532364"/>
            <a:ext cx="2057400" cy="457200"/>
          </a:xfrm>
          <a:prstGeom prst="ellipse">
            <a:avLst/>
          </a:prstGeom>
          <a:solidFill>
            <a:srgbClr val="FF0000">
              <a:alpha val="4901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2022" name="Text Box 6"/>
          <p:cNvSpPr txBox="1">
            <a:spLocks noChangeArrowheads="1"/>
          </p:cNvSpPr>
          <p:nvPr/>
        </p:nvSpPr>
        <p:spPr bwMode="auto">
          <a:xfrm>
            <a:off x="4619454" y="6216546"/>
            <a:ext cx="43884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dirty="0">
                <a:latin typeface="Calibri"/>
                <a:cs typeface="Calibri"/>
              </a:rPr>
              <a:t>A foobar.com machine, </a:t>
            </a:r>
            <a:r>
              <a:rPr lang="en-US" i="1" dirty="0">
                <a:latin typeface="Calibri"/>
                <a:cs typeface="Calibri"/>
              </a:rPr>
              <a:t>not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google.com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82023" name="Line 7"/>
          <p:cNvSpPr>
            <a:spLocks noChangeShapeType="1"/>
          </p:cNvSpPr>
          <p:nvPr/>
        </p:nvSpPr>
        <p:spPr bwMode="auto">
          <a:xfrm flipV="1">
            <a:off x="7408946" y="6019800"/>
            <a:ext cx="58654" cy="299614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416680" y="5546727"/>
            <a:ext cx="3781426" cy="1230313"/>
            <a:chOff x="272" y="3494"/>
            <a:chExt cx="2382" cy="775"/>
          </a:xfrm>
        </p:grpSpPr>
        <p:sp>
          <p:nvSpPr>
            <p:cNvPr id="113674" name="Text Box 45"/>
            <p:cNvSpPr txBox="1">
              <a:spLocks noChangeArrowheads="1"/>
            </p:cNvSpPr>
            <p:nvPr/>
          </p:nvSpPr>
          <p:spPr bwMode="auto">
            <a:xfrm>
              <a:off x="272" y="3865"/>
              <a:ext cx="221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800" dirty="0">
                  <a:latin typeface="Calibri"/>
                  <a:cs typeface="Calibri"/>
                </a:rPr>
                <a:t>Evidence of the attack disappears 5 seconds later!</a:t>
              </a:r>
            </a:p>
          </p:txBody>
        </p:sp>
        <p:sp>
          <p:nvSpPr>
            <p:cNvPr id="113675" name="Oval 46"/>
            <p:cNvSpPr>
              <a:spLocks noChangeArrowheads="1"/>
            </p:cNvSpPr>
            <p:nvPr/>
          </p:nvSpPr>
          <p:spPr bwMode="auto">
            <a:xfrm>
              <a:off x="2270" y="3494"/>
              <a:ext cx="384" cy="288"/>
            </a:xfrm>
            <a:prstGeom prst="ellipse">
              <a:avLst/>
            </a:prstGeom>
            <a:solidFill>
              <a:srgbClr val="FF0000">
                <a:alpha val="4901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3676" name="AutoShape 48"/>
            <p:cNvCxnSpPr>
              <a:cxnSpLocks noChangeShapeType="1"/>
            </p:cNvCxnSpPr>
            <p:nvPr/>
          </p:nvCxnSpPr>
          <p:spPr bwMode="auto">
            <a:xfrm flipV="1">
              <a:off x="1991" y="3743"/>
              <a:ext cx="257" cy="161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35877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bri"/>
                <a:ea typeface="ＭＳ Ｐゴシック" charset="0"/>
                <a:cs typeface="ＭＳ Ｐゴシック" charset="0"/>
              </a:rPr>
              <a:t>DNS cache </a:t>
            </a:r>
            <a:r>
              <a:rPr lang="en-US" sz="3600" dirty="0">
                <a:latin typeface="Calibri"/>
                <a:ea typeface="ＭＳ Ｐゴシック" charset="0"/>
                <a:cs typeface="ＭＳ Ｐゴシック" charset="0"/>
              </a:rPr>
              <a:t>p</a:t>
            </a:r>
            <a:r>
              <a:rPr lang="en-US" sz="3600" dirty="0" smtClean="0">
                <a:latin typeface="Calibri"/>
                <a:ea typeface="ＭＳ Ｐゴシック" charset="0"/>
                <a:cs typeface="ＭＳ Ｐゴシック" charset="0"/>
              </a:rPr>
              <a:t>oisoning (cont’d)</a:t>
            </a:r>
            <a:endParaRPr lang="en-US" sz="36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Okay, but how do you get the victim to look up </a:t>
            </a:r>
            <a:r>
              <a:rPr lang="en-US" sz="2400" dirty="0">
                <a:latin typeface="Courier"/>
                <a:cs typeface="Courier"/>
              </a:rPr>
              <a:t>www.foobar.com</a:t>
            </a:r>
            <a:r>
              <a:rPr lang="en-US" sz="2600" dirty="0">
                <a:latin typeface="Calibri"/>
              </a:rPr>
              <a:t> in the first place</a:t>
            </a:r>
            <a:r>
              <a:rPr lang="en-US" sz="2600" dirty="0" smtClean="0">
                <a:latin typeface="Calibri"/>
              </a:rPr>
              <a:t>?</a:t>
            </a:r>
          </a:p>
          <a:p>
            <a:pPr>
              <a:lnSpc>
                <a:spcPct val="70000"/>
              </a:lnSpc>
            </a:pPr>
            <a:endParaRPr lang="en-US" sz="2600" dirty="0">
              <a:latin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Perhaps you connect to their mail server and send</a:t>
            </a:r>
          </a:p>
          <a:p>
            <a:pPr lvl="1">
              <a:lnSpc>
                <a:spcPct val="70000"/>
              </a:lnSpc>
            </a:pPr>
            <a:r>
              <a:rPr lang="en-US" sz="2600" b="1" dirty="0">
                <a:latin typeface="Courier New" charset="0"/>
                <a:ea typeface="Calibri"/>
              </a:rPr>
              <a:t>HELO www.foobar.com</a:t>
            </a:r>
          </a:p>
          <a:p>
            <a:pPr lvl="1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Which their mail server then looks up to see if it corresponds to your source address (anti-spam measure</a:t>
            </a:r>
            <a:r>
              <a:rPr lang="en-US" sz="2600" dirty="0" smtClean="0">
                <a:latin typeface="Calibri"/>
                <a:ea typeface="Calibri"/>
              </a:rPr>
              <a:t>)</a:t>
            </a:r>
          </a:p>
          <a:p>
            <a:pPr lvl="1">
              <a:lnSpc>
                <a:spcPct val="70000"/>
              </a:lnSpc>
            </a:pPr>
            <a:endParaRPr lang="en-US" sz="2600" dirty="0">
              <a:latin typeface="Calibri"/>
              <a:ea typeface="Calibri"/>
            </a:endParaRPr>
          </a:p>
          <a:p>
            <a:pPr>
              <a:lnSpc>
                <a:spcPct val="70000"/>
              </a:lnSpc>
            </a:pPr>
            <a:r>
              <a:rPr lang="en-US" sz="2600" dirty="0">
                <a:latin typeface="Calibri"/>
              </a:rPr>
              <a:t>Note, with compromised name server we can also lie about PTR records (address </a:t>
            </a:r>
            <a:r>
              <a:rPr lang="en-US" sz="2600" dirty="0">
                <a:latin typeface="Calibri"/>
                <a:sym typeface="Symbol" charset="0"/>
              </a:rPr>
              <a:t> name mapping)</a:t>
            </a:r>
          </a:p>
          <a:p>
            <a:pPr lvl="1">
              <a:lnSpc>
                <a:spcPct val="70000"/>
              </a:lnSpc>
            </a:pPr>
            <a:r>
              <a:rPr lang="en-US" sz="2600" i="1" dirty="0" smtClean="0">
                <a:latin typeface="Calibri"/>
                <a:ea typeface="Calibri"/>
              </a:rPr>
              <a:t>e.g</a:t>
            </a:r>
            <a:r>
              <a:rPr lang="en-US" sz="2600" i="1" dirty="0">
                <a:latin typeface="Calibri"/>
                <a:ea typeface="Calibri"/>
              </a:rPr>
              <a:t>.,</a:t>
            </a:r>
            <a:r>
              <a:rPr lang="en-US" sz="2600" dirty="0">
                <a:latin typeface="Calibri"/>
                <a:ea typeface="Calibri"/>
              </a:rPr>
              <a:t> for 212.44.9.155 = 155.44.9.212.in-addr.arpa return </a:t>
            </a:r>
            <a:r>
              <a:rPr lang="en-US" sz="2600" dirty="0" err="1">
                <a:latin typeface="Calibri"/>
                <a:ea typeface="Calibri"/>
              </a:rPr>
              <a:t>google.com</a:t>
            </a:r>
            <a:r>
              <a:rPr lang="en-US" sz="2600" dirty="0">
                <a:latin typeface="Calibri"/>
                <a:ea typeface="Calibri"/>
              </a:rPr>
              <a:t> (or </a:t>
            </a:r>
            <a:r>
              <a:rPr lang="en-US" sz="2600" dirty="0" err="1">
                <a:latin typeface="Calibri"/>
                <a:ea typeface="Calibri"/>
              </a:rPr>
              <a:t>whitehouse.gov</a:t>
            </a:r>
            <a:r>
              <a:rPr lang="en-US" sz="2600" dirty="0">
                <a:latin typeface="Calibri"/>
                <a:ea typeface="Calibri"/>
              </a:rPr>
              <a:t>, or </a:t>
            </a:r>
            <a:r>
              <a:rPr lang="en-US" sz="2600" dirty="0">
                <a:solidFill>
                  <a:srgbClr val="FF0000"/>
                </a:solidFill>
                <a:latin typeface="Calibri"/>
                <a:ea typeface="Calibri"/>
              </a:rPr>
              <a:t>whatever</a:t>
            </a:r>
            <a:r>
              <a:rPr lang="en-US" sz="2600" dirty="0">
                <a:latin typeface="Calibri"/>
                <a:ea typeface="Calibri"/>
              </a:rPr>
              <a:t>)</a:t>
            </a:r>
          </a:p>
          <a:p>
            <a:pPr lvl="2">
              <a:lnSpc>
                <a:spcPct val="70000"/>
              </a:lnSpc>
            </a:pPr>
            <a:r>
              <a:rPr lang="en-US" sz="2600" dirty="0">
                <a:latin typeface="Calibri"/>
                <a:ea typeface="Calibri"/>
              </a:rPr>
              <a:t>If our ISP lets us manage those records as we see fit, or we happen to directly manage them</a:t>
            </a:r>
          </a:p>
        </p:txBody>
      </p:sp>
    </p:spTree>
    <p:extLst>
      <p:ext uri="{BB962C8B-B14F-4D97-AF65-F5344CB8AC3E}">
        <p14:creationId xmlns:p14="http://schemas.microsoft.com/office/powerpoint/2010/main" val="383214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bri"/>
                <a:ea typeface="ＭＳ Ｐゴシック" charset="0"/>
                <a:cs typeface="ＭＳ Ｐゴシック" charset="0"/>
              </a:rPr>
              <a:t>Bailiwick checking</a:t>
            </a:r>
            <a:endParaRPr lang="en-US" sz="3600" dirty="0"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alibri"/>
              </a:rPr>
              <a:t>DNS resolver </a:t>
            </a:r>
            <a:r>
              <a:rPr lang="en-US" b="1" dirty="0" smtClean="0">
                <a:solidFill>
                  <a:srgbClr val="1F497D"/>
                </a:solidFill>
                <a:latin typeface="Calibri"/>
              </a:rPr>
              <a:t>ignores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n-US" dirty="0" smtClean="0">
                <a:latin typeface="Calibri"/>
              </a:rPr>
              <a:t>all RRs </a:t>
            </a:r>
            <a:r>
              <a:rPr lang="en-US" b="1" dirty="0" smtClean="0">
                <a:solidFill>
                  <a:srgbClr val="1F497D"/>
                </a:solidFill>
                <a:latin typeface="Calibri"/>
              </a:rPr>
              <a:t>not in or under the same zone as the question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/>
              </a:rPr>
              <a:t>Widely deployed since </a:t>
            </a:r>
            <a:r>
              <a:rPr lang="en-US" i="1" dirty="0" smtClean="0">
                <a:latin typeface="Calibri"/>
              </a:rPr>
              <a:t>ca.</a:t>
            </a:r>
            <a:r>
              <a:rPr lang="en-US" dirty="0" smtClean="0">
                <a:latin typeface="Calibri"/>
              </a:rPr>
              <a:t> 1997</a:t>
            </a:r>
            <a:endParaRPr lang="en-US" dirty="0">
              <a:latin typeface="Calibri"/>
            </a:endParaRPr>
          </a:p>
        </p:txBody>
      </p:sp>
      <p:sp>
        <p:nvSpPr>
          <p:cNvPr id="982020" name="Rectangle 4"/>
          <p:cNvSpPr>
            <a:spLocks noChangeArrowheads="1"/>
          </p:cNvSpPr>
          <p:nvPr/>
        </p:nvSpPr>
        <p:spPr bwMode="auto">
          <a:xfrm>
            <a:off x="381000" y="2743200"/>
            <a:ext cx="8534400" cy="3352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sz="1700" dirty="0">
                <a:latin typeface="Courier"/>
                <a:cs typeface="Courier"/>
              </a:rPr>
              <a:t>;; QUESTION SECTION:</a:t>
            </a:r>
          </a:p>
          <a:p>
            <a:pPr algn="l"/>
            <a:r>
              <a:rPr lang="en-US" sz="1700" dirty="0">
                <a:latin typeface="Courier"/>
                <a:cs typeface="Courier"/>
              </a:rPr>
              <a:t>;www.foobar.com.                IN      A</a:t>
            </a:r>
          </a:p>
          <a:p>
            <a:pPr algn="l"/>
            <a:endParaRPr lang="en-US" sz="1700" dirty="0">
              <a:latin typeface="Courier"/>
              <a:cs typeface="Courier"/>
            </a:endParaRPr>
          </a:p>
          <a:p>
            <a:pPr algn="l"/>
            <a:r>
              <a:rPr lang="en-US" sz="1700" dirty="0">
                <a:latin typeface="Courier"/>
                <a:cs typeface="Courier"/>
              </a:rPr>
              <a:t>;; ANSWER SECTION:</a:t>
            </a:r>
          </a:p>
          <a:p>
            <a:pPr algn="l"/>
            <a:r>
              <a:rPr lang="en-US" sz="1700" dirty="0">
                <a:latin typeface="Courier"/>
                <a:cs typeface="Courier"/>
              </a:rPr>
              <a:t>www.foobar.com.         300     IN      A       212.44.9.144</a:t>
            </a:r>
          </a:p>
          <a:p>
            <a:pPr algn="l"/>
            <a:endParaRPr lang="en-US" sz="1700" dirty="0">
              <a:latin typeface="Courier"/>
              <a:cs typeface="Courier"/>
            </a:endParaRPr>
          </a:p>
          <a:p>
            <a:pPr algn="l"/>
            <a:r>
              <a:rPr lang="en-US" sz="1700" dirty="0">
                <a:latin typeface="Courier"/>
                <a:cs typeface="Courier"/>
              </a:rPr>
              <a:t>;; AUTHORITY SECTION:</a:t>
            </a:r>
          </a:p>
          <a:p>
            <a:pPr algn="l"/>
            <a:r>
              <a:rPr lang="en-US" sz="1700" dirty="0">
                <a:latin typeface="Courier"/>
                <a:cs typeface="Courier"/>
              </a:rPr>
              <a:t>foobar.com.             600     IN      NS      dns1.foobar.com.</a:t>
            </a:r>
          </a:p>
          <a:p>
            <a:pPr algn="l"/>
            <a:r>
              <a:rPr lang="en-US" sz="1700" dirty="0">
                <a:latin typeface="Courier"/>
                <a:cs typeface="Courier"/>
              </a:rPr>
              <a:t>foobar.com.             600     IN      NS      </a:t>
            </a:r>
            <a:r>
              <a:rPr lang="en-US" sz="1700" dirty="0" err="1">
                <a:latin typeface="Courier"/>
                <a:cs typeface="Courier"/>
              </a:rPr>
              <a:t>google.com</a:t>
            </a:r>
            <a:r>
              <a:rPr lang="en-US" sz="1700" dirty="0">
                <a:latin typeface="Courier"/>
                <a:cs typeface="Courier"/>
              </a:rPr>
              <a:t>.</a:t>
            </a:r>
          </a:p>
          <a:p>
            <a:pPr algn="l"/>
            <a:endParaRPr lang="en-US" sz="1700" dirty="0">
              <a:latin typeface="Courier"/>
              <a:cs typeface="Courier"/>
            </a:endParaRPr>
          </a:p>
          <a:p>
            <a:pPr algn="l"/>
            <a:r>
              <a:rPr lang="en-US" sz="1700" dirty="0">
                <a:latin typeface="Courier"/>
                <a:cs typeface="Courier"/>
              </a:rPr>
              <a:t>;; ADDITIONAL SECTION:</a:t>
            </a:r>
          </a:p>
          <a:p>
            <a:pPr algn="l"/>
            <a:r>
              <a:rPr lang="en-US" sz="1700" dirty="0" err="1">
                <a:latin typeface="Courier"/>
                <a:cs typeface="Courier"/>
              </a:rPr>
              <a:t>google.com</a:t>
            </a:r>
            <a:r>
              <a:rPr lang="en-US" sz="1700" dirty="0">
                <a:latin typeface="Courier"/>
                <a:cs typeface="Courier"/>
              </a:rPr>
              <a:t>.               5     IN      A       212.44.9.155</a:t>
            </a:r>
          </a:p>
          <a:p>
            <a:pPr algn="l"/>
            <a:endParaRPr lang="en-US" sz="1700" dirty="0">
              <a:latin typeface="Courier"/>
              <a:cs typeface="Courier"/>
            </a:endParaRPr>
          </a:p>
        </p:txBody>
      </p:sp>
      <p:sp>
        <p:nvSpPr>
          <p:cNvPr id="982023" name="Line 7"/>
          <p:cNvSpPr>
            <a:spLocks noChangeShapeType="1"/>
          </p:cNvSpPr>
          <p:nvPr/>
        </p:nvSpPr>
        <p:spPr bwMode="auto">
          <a:xfrm flipV="1">
            <a:off x="1412242" y="3415997"/>
            <a:ext cx="383167" cy="2134999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468729" y="3038762"/>
            <a:ext cx="2116842" cy="302363"/>
          </a:xfrm>
          <a:prstGeom prst="roundRect">
            <a:avLst/>
          </a:prstGeom>
          <a:solidFill>
            <a:srgbClr val="FF0000">
              <a:alpha val="4901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402134" y="5639999"/>
            <a:ext cx="1548384" cy="286342"/>
          </a:xfrm>
          <a:prstGeom prst="roundRect">
            <a:avLst/>
          </a:prstGeom>
          <a:solidFill>
            <a:srgbClr val="FF0000">
              <a:alpha val="4901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1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Poisoning the local nameserver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3000" dirty="0" smtClean="0"/>
              <a:t>Let’s get more sophisticated and try to target the </a:t>
            </a:r>
            <a:r>
              <a:rPr lang="en-US" sz="3000" b="1" dirty="0" smtClean="0">
                <a:solidFill>
                  <a:srgbClr val="1F497D"/>
                </a:solidFill>
              </a:rPr>
              <a:t>local nameserver</a:t>
            </a:r>
            <a:r>
              <a:rPr lang="en-US" sz="3000" dirty="0" smtClean="0"/>
              <a:t> instead of a single client</a:t>
            </a:r>
          </a:p>
          <a:p>
            <a:pPr>
              <a:lnSpc>
                <a:spcPct val="70000"/>
              </a:lnSpc>
            </a:pPr>
            <a:endParaRPr lang="en-US" sz="3000" dirty="0"/>
          </a:p>
          <a:p>
            <a:pPr>
              <a:lnSpc>
                <a:spcPct val="70000"/>
              </a:lnSpc>
            </a:pPr>
            <a:r>
              <a:rPr lang="en-US" sz="3000" dirty="0" smtClean="0"/>
              <a:t>When </a:t>
            </a:r>
            <a:r>
              <a:rPr lang="en-US" sz="3000" dirty="0" smtClean="0"/>
              <a:t>does </a:t>
            </a:r>
            <a:r>
              <a:rPr lang="en-US" sz="3000" dirty="0" smtClean="0"/>
              <a:t>the nameserver </a:t>
            </a:r>
            <a:r>
              <a:rPr lang="en-US" sz="3000" dirty="0" smtClean="0"/>
              <a:t>accept a </a:t>
            </a:r>
            <a:r>
              <a:rPr lang="en-US" sz="3000" dirty="0" smtClean="0"/>
              <a:t>reply?</a:t>
            </a:r>
            <a:endParaRPr lang="en-US" sz="3000" dirty="0" smtClean="0"/>
          </a:p>
          <a:p>
            <a:pPr lvl="1">
              <a:lnSpc>
                <a:spcPct val="70000"/>
              </a:lnSpc>
            </a:pPr>
            <a:r>
              <a:rPr lang="en-US" sz="3000" dirty="0" smtClean="0"/>
              <a:t>Reply’s </a:t>
            </a:r>
            <a:r>
              <a:rPr lang="en-US" sz="3000" dirty="0" smtClean="0"/>
              <a:t>dest</a:t>
            </a:r>
            <a:r>
              <a:rPr lang="en-US" sz="3000" dirty="0" smtClean="0"/>
              <a:t>. </a:t>
            </a:r>
            <a:r>
              <a:rPr lang="en-US" sz="3000" dirty="0" smtClean="0"/>
              <a:t>UDP </a:t>
            </a:r>
            <a:r>
              <a:rPr lang="en-US" sz="3000" dirty="0" smtClean="0"/>
              <a:t>port = query’s source UDP port</a:t>
            </a:r>
          </a:p>
          <a:p>
            <a:pPr lvl="1">
              <a:lnSpc>
                <a:spcPct val="70000"/>
              </a:lnSpc>
            </a:pPr>
            <a:r>
              <a:rPr lang="en-US" sz="3000" dirty="0" smtClean="0"/>
              <a:t>Matching question section</a:t>
            </a:r>
          </a:p>
          <a:p>
            <a:pPr lvl="1">
              <a:lnSpc>
                <a:spcPct val="70000"/>
              </a:lnSpc>
            </a:pPr>
            <a:r>
              <a:rPr lang="en-US" sz="3000" dirty="0" smtClean="0"/>
              <a:t>Matching (16-bit) query IDs</a:t>
            </a:r>
          </a:p>
          <a:p>
            <a:pPr lvl="1">
              <a:lnSpc>
                <a:spcPct val="70000"/>
              </a:lnSpc>
            </a:pPr>
            <a:endParaRPr lang="en-US" sz="3000" dirty="0"/>
          </a:p>
          <a:p>
            <a:pPr>
              <a:lnSpc>
                <a:spcPct val="7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So if the bad guy can achieve the above, he can inject incorrect data into a nameserver’s cache</a:t>
            </a:r>
          </a:p>
          <a:p>
            <a:pPr lvl="1">
              <a:lnSpc>
                <a:spcPct val="70000"/>
              </a:lnSpc>
            </a:pPr>
            <a:r>
              <a:rPr lang="en-US" sz="3000" dirty="0" smtClean="0"/>
              <a:t>Let’s see how</a:t>
            </a:r>
          </a:p>
        </p:txBody>
      </p:sp>
    </p:spTree>
    <p:extLst>
      <p:ext uri="{BB962C8B-B14F-4D97-AF65-F5344CB8AC3E}">
        <p14:creationId xmlns:p14="http://schemas.microsoft.com/office/powerpoint/2010/main" val="323350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954484" y="4140926"/>
            <a:ext cx="1950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Bad guy’s network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Predicting the next query ID</a:t>
            </a:r>
            <a:endParaRPr lang="en-US" sz="4000" dirty="0"/>
          </a:p>
        </p:txBody>
      </p:sp>
      <p:pic>
        <p:nvPicPr>
          <p:cNvPr id="3" name="Picture 2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091" y="4179731"/>
            <a:ext cx="609600" cy="609600"/>
          </a:xfrm>
          <a:prstGeom prst="rect">
            <a:avLst/>
          </a:prstGeom>
        </p:spPr>
      </p:pic>
      <p:pic>
        <p:nvPicPr>
          <p:cNvPr id="4" name="Picture 3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91" y="5361952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76" y="5695206"/>
            <a:ext cx="609600" cy="609600"/>
          </a:xfrm>
          <a:prstGeom prst="rect">
            <a:avLst/>
          </a:prstGeom>
        </p:spPr>
      </p:pic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76" y="5756054"/>
            <a:ext cx="609600" cy="609600"/>
          </a:xfrm>
          <a:prstGeom prst="rect">
            <a:avLst/>
          </a:prstGeom>
        </p:spPr>
      </p:pic>
      <p:pic>
        <p:nvPicPr>
          <p:cNvPr id="8" name="Picture 7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33" y="5047409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482" y="1800489"/>
            <a:ext cx="609600" cy="609600"/>
          </a:xfrm>
          <a:prstGeom prst="rect">
            <a:avLst/>
          </a:prstGeom>
        </p:spPr>
      </p:pic>
      <p:pic>
        <p:nvPicPr>
          <p:cNvPr id="10" name="Picture 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276" y="1854362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99207" y="6120140"/>
            <a:ext cx="8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8827" y="1431157"/>
            <a:ext cx="95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Root 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8121" y="1431157"/>
            <a:ext cx="85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TLD NS</a:t>
            </a:r>
          </a:p>
        </p:txBody>
      </p:sp>
      <p:cxnSp>
        <p:nvCxnSpPr>
          <p:cNvPr id="18" name="Curved Connector 17"/>
          <p:cNvCxnSpPr>
            <a:stCxn id="4" idx="0"/>
            <a:endCxn id="3" idx="1"/>
          </p:cNvCxnSpPr>
          <p:nvPr/>
        </p:nvCxnSpPr>
        <p:spPr>
          <a:xfrm rot="5400000" flipH="1" flipV="1">
            <a:off x="2069981" y="4770842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17"/>
          <p:cNvCxnSpPr>
            <a:stCxn id="3" idx="2"/>
            <a:endCxn id="4" idx="3"/>
          </p:cNvCxnSpPr>
          <p:nvPr/>
        </p:nvCxnSpPr>
        <p:spPr>
          <a:xfrm rot="5400000">
            <a:off x="2374781" y="5075641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7"/>
          <p:cNvCxnSpPr>
            <a:stCxn id="3" idx="0"/>
            <a:endCxn id="10" idx="3"/>
          </p:cNvCxnSpPr>
          <p:nvPr/>
        </p:nvCxnSpPr>
        <p:spPr>
          <a:xfrm rot="16200000" flipV="1">
            <a:off x="1705100" y="2918939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56594" y="3838200"/>
            <a:ext cx="79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Victim</a:t>
            </a:r>
          </a:p>
          <a:p>
            <a:pPr algn="ctr"/>
            <a:r>
              <a:rPr lang="en-US" b="1" dirty="0" smtClean="0"/>
              <a:t>NS</a:t>
            </a:r>
            <a:endParaRPr lang="en-US" b="1" dirty="0"/>
          </a:p>
        </p:txBody>
      </p:sp>
      <p:cxnSp>
        <p:nvCxnSpPr>
          <p:cNvPr id="34" name="Curved Connector 17"/>
          <p:cNvCxnSpPr>
            <a:stCxn id="10" idx="2"/>
            <a:endCxn id="3" idx="1"/>
          </p:cNvCxnSpPr>
          <p:nvPr/>
        </p:nvCxnSpPr>
        <p:spPr>
          <a:xfrm rot="16200000" flipH="1">
            <a:off x="1400299" y="3223738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17"/>
          <p:cNvCxnSpPr>
            <a:stCxn id="3" idx="3"/>
            <a:endCxn id="9" idx="2"/>
          </p:cNvCxnSpPr>
          <p:nvPr/>
        </p:nvCxnSpPr>
        <p:spPr>
          <a:xfrm flipV="1">
            <a:off x="3270691" y="2410089"/>
            <a:ext cx="363591" cy="2074442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7"/>
          <p:cNvCxnSpPr>
            <a:stCxn id="9" idx="1"/>
            <a:endCxn id="3" idx="0"/>
          </p:cNvCxnSpPr>
          <p:nvPr/>
        </p:nvCxnSpPr>
        <p:spPr>
          <a:xfrm rot="10800000" flipV="1">
            <a:off x="2965892" y="2105289"/>
            <a:ext cx="363591" cy="2074442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17"/>
          <p:cNvCxnSpPr>
            <a:stCxn id="3" idx="3"/>
            <a:endCxn id="8" idx="0"/>
          </p:cNvCxnSpPr>
          <p:nvPr/>
        </p:nvCxnSpPr>
        <p:spPr>
          <a:xfrm>
            <a:off x="3270691" y="4484531"/>
            <a:ext cx="2183642" cy="562878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17"/>
          <p:cNvCxnSpPr>
            <a:stCxn id="8" idx="2"/>
            <a:endCxn id="3" idx="2"/>
          </p:cNvCxnSpPr>
          <p:nvPr/>
        </p:nvCxnSpPr>
        <p:spPr>
          <a:xfrm rot="5400000" flipH="1">
            <a:off x="3776273" y="3978949"/>
            <a:ext cx="867678" cy="2488442"/>
          </a:xfrm>
          <a:prstGeom prst="curvedConnector3">
            <a:avLst>
              <a:gd name="adj1" fmla="val -12406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051491" y="4201401"/>
            <a:ext cx="730885" cy="2831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783339" y="4114723"/>
            <a:ext cx="2247916" cy="2066528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395970" y="5597953"/>
            <a:ext cx="158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ns.badguy.com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375935" y="3010720"/>
            <a:ext cx="1867711" cy="431588"/>
          </a:xfrm>
          <a:prstGeom prst="rect">
            <a:avLst/>
          </a:prstGeom>
          <a:solidFill>
            <a:schemeClr val="accent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Query ID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73818" y="3442308"/>
            <a:ext cx="3735422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…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361054" y="3010720"/>
            <a:ext cx="46751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opcode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945981" y="3010720"/>
            <a:ext cx="11740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TC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94380" y="3010720"/>
            <a:ext cx="352225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Z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641722" y="3010720"/>
            <a:ext cx="46751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rcode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828573" y="3010720"/>
            <a:ext cx="11740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AA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243646" y="3010720"/>
            <a:ext cx="11740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QR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59564" y="3010720"/>
            <a:ext cx="11740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RD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176972" y="3010720"/>
            <a:ext cx="117408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1100" dirty="0" smtClean="0">
                <a:solidFill>
                  <a:srgbClr val="000000"/>
                </a:solidFill>
              </a:rPr>
              <a:t>RA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373818" y="2147544"/>
            <a:ext cx="1867711" cy="431588"/>
          </a:xfrm>
          <a:prstGeom prst="rect">
            <a:avLst/>
          </a:prstGeom>
          <a:solidFill>
            <a:schemeClr val="accent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Source port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243646" y="2147544"/>
            <a:ext cx="1867711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Dest port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75935" y="2579132"/>
            <a:ext cx="1867711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UDP length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243646" y="2579132"/>
            <a:ext cx="1867711" cy="431588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UDP </a:t>
            </a:r>
            <a:r>
              <a:rPr lang="en-US" sz="2000" dirty="0" err="1" smtClean="0">
                <a:solidFill>
                  <a:srgbClr val="000000"/>
                </a:solidFill>
              </a:rPr>
              <a:t>cksum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02144" y="4770596"/>
            <a:ext cx="1994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www.badguy.com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4291271" y="1417638"/>
            <a:ext cx="4151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/>
              <a:buChar char="•"/>
            </a:pPr>
            <a:r>
              <a:rPr lang="en-US" sz="2400" dirty="0" smtClean="0"/>
              <a:t>Next query ID = Query ID + 1</a:t>
            </a:r>
            <a:endParaRPr lang="en-US" sz="2400" dirty="0"/>
          </a:p>
        </p:txBody>
      </p:sp>
      <p:sp>
        <p:nvSpPr>
          <p:cNvPr id="101" name="TextBox 100"/>
          <p:cNvSpPr txBox="1"/>
          <p:nvPr/>
        </p:nvSpPr>
        <p:spPr>
          <a:xfrm rot="394193">
            <a:off x="3294889" y="4631194"/>
            <a:ext cx="1880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ns.badguy.com?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Nameserver cache poisoning</a:t>
            </a:r>
            <a:endParaRPr lang="en-US" sz="3600" dirty="0"/>
          </a:p>
        </p:txBody>
      </p:sp>
      <p:pic>
        <p:nvPicPr>
          <p:cNvPr id="3" name="Picture 2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091" y="4179731"/>
            <a:ext cx="609600" cy="609600"/>
          </a:xfrm>
          <a:prstGeom prst="rect">
            <a:avLst/>
          </a:prstGeom>
        </p:spPr>
      </p:pic>
      <p:pic>
        <p:nvPicPr>
          <p:cNvPr id="4" name="Picture 3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91" y="5361952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76" y="5695206"/>
            <a:ext cx="609600" cy="609600"/>
          </a:xfrm>
          <a:prstGeom prst="rect">
            <a:avLst/>
          </a:prstGeom>
        </p:spPr>
      </p:pic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76" y="5756054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482" y="1800489"/>
            <a:ext cx="609600" cy="609600"/>
          </a:xfrm>
          <a:prstGeom prst="rect">
            <a:avLst/>
          </a:prstGeom>
        </p:spPr>
      </p:pic>
      <p:pic>
        <p:nvPicPr>
          <p:cNvPr id="10" name="Picture 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276" y="1854362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99207" y="6120140"/>
            <a:ext cx="8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8827" y="1431157"/>
            <a:ext cx="95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Root 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8121" y="1431157"/>
            <a:ext cx="85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TLD 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72464" y="499457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Bad </a:t>
            </a:r>
            <a:r>
              <a:rPr lang="en-US" b="1" dirty="0" smtClean="0"/>
              <a:t>guy</a:t>
            </a:r>
            <a:endParaRPr lang="en-US" b="1" dirty="0"/>
          </a:p>
        </p:txBody>
      </p:sp>
      <p:cxnSp>
        <p:nvCxnSpPr>
          <p:cNvPr id="18" name="Curved Connector 17"/>
          <p:cNvCxnSpPr>
            <a:stCxn id="4" idx="0"/>
            <a:endCxn id="3" idx="1"/>
          </p:cNvCxnSpPr>
          <p:nvPr/>
        </p:nvCxnSpPr>
        <p:spPr>
          <a:xfrm rot="5400000" flipH="1" flipV="1">
            <a:off x="2069981" y="4770842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17"/>
          <p:cNvCxnSpPr>
            <a:stCxn id="3" idx="2"/>
            <a:endCxn id="4" idx="3"/>
          </p:cNvCxnSpPr>
          <p:nvPr/>
        </p:nvCxnSpPr>
        <p:spPr>
          <a:xfrm rot="5400000">
            <a:off x="2374781" y="5075641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7"/>
          <p:cNvCxnSpPr>
            <a:stCxn id="3" idx="0"/>
            <a:endCxn id="10" idx="3"/>
          </p:cNvCxnSpPr>
          <p:nvPr/>
        </p:nvCxnSpPr>
        <p:spPr>
          <a:xfrm rot="16200000" flipV="1">
            <a:off x="1705100" y="2918939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56594" y="3838200"/>
            <a:ext cx="79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Victim</a:t>
            </a:r>
          </a:p>
          <a:p>
            <a:pPr algn="ctr"/>
            <a:r>
              <a:rPr lang="en-US" b="1" dirty="0" smtClean="0"/>
              <a:t>NS</a:t>
            </a:r>
            <a:endParaRPr lang="en-US" b="1" dirty="0"/>
          </a:p>
        </p:txBody>
      </p:sp>
      <p:cxnSp>
        <p:nvCxnSpPr>
          <p:cNvPr id="34" name="Curved Connector 17"/>
          <p:cNvCxnSpPr>
            <a:stCxn id="10" idx="2"/>
            <a:endCxn id="3" idx="1"/>
          </p:cNvCxnSpPr>
          <p:nvPr/>
        </p:nvCxnSpPr>
        <p:spPr>
          <a:xfrm rot="16200000" flipH="1">
            <a:off x="1400299" y="3223738"/>
            <a:ext cx="2020569" cy="501015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17"/>
          <p:cNvCxnSpPr>
            <a:stCxn id="3" idx="3"/>
            <a:endCxn id="9" idx="2"/>
          </p:cNvCxnSpPr>
          <p:nvPr/>
        </p:nvCxnSpPr>
        <p:spPr>
          <a:xfrm flipV="1">
            <a:off x="3270691" y="2410089"/>
            <a:ext cx="363591" cy="2074442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7"/>
          <p:cNvCxnSpPr>
            <a:stCxn id="9" idx="1"/>
            <a:endCxn id="3" idx="0"/>
          </p:cNvCxnSpPr>
          <p:nvPr/>
        </p:nvCxnSpPr>
        <p:spPr>
          <a:xfrm rot="10800000" flipV="1">
            <a:off x="2965892" y="2105289"/>
            <a:ext cx="363591" cy="2074442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051491" y="4201401"/>
            <a:ext cx="730885" cy="2831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36250" y="4678077"/>
            <a:ext cx="215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www.barclays.co.uk?</a:t>
            </a:r>
            <a:endParaRPr lang="en-US" dirty="0"/>
          </a:p>
        </p:txBody>
      </p:sp>
      <p:pic>
        <p:nvPicPr>
          <p:cNvPr id="50" name="Picture 4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133" y="2463962"/>
            <a:ext cx="609600" cy="6096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394688" y="2089137"/>
            <a:ext cx="133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Barclay’s NS</a:t>
            </a:r>
            <a:endParaRPr lang="en-US" b="1" dirty="0"/>
          </a:p>
        </p:txBody>
      </p:sp>
      <p:cxnSp>
        <p:nvCxnSpPr>
          <p:cNvPr id="53" name="Curved Connector 17"/>
          <p:cNvCxnSpPr>
            <a:stCxn id="3" idx="3"/>
            <a:endCxn id="50" idx="2"/>
          </p:cNvCxnSpPr>
          <p:nvPr/>
        </p:nvCxnSpPr>
        <p:spPr>
          <a:xfrm flipV="1">
            <a:off x="3270691" y="3073562"/>
            <a:ext cx="2793242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17"/>
          <p:cNvCxnSpPr>
            <a:stCxn id="50" idx="1"/>
            <a:endCxn id="3" idx="0"/>
          </p:cNvCxnSpPr>
          <p:nvPr/>
        </p:nvCxnSpPr>
        <p:spPr>
          <a:xfrm rot="10800000" flipV="1">
            <a:off x="2965891" y="2768761"/>
            <a:ext cx="2793242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766086" y="3323728"/>
            <a:ext cx="2150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www.barclays.co.uk?</a:t>
            </a:r>
          </a:p>
          <a:p>
            <a:pPr algn="ctr"/>
            <a:r>
              <a:rPr lang="en-US" b="1" dirty="0" smtClean="0"/>
              <a:t>QID = 5001</a:t>
            </a:r>
            <a:endParaRPr lang="en-US" b="1" dirty="0"/>
          </a:p>
        </p:txBody>
      </p:sp>
      <p:cxnSp>
        <p:nvCxnSpPr>
          <p:cNvPr id="65" name="Straight Arrow Connector 64"/>
          <p:cNvCxnSpPr/>
          <p:nvPr/>
        </p:nvCxnSpPr>
        <p:spPr>
          <a:xfrm rot="10800000">
            <a:off x="3293202" y="4665986"/>
            <a:ext cx="3996598" cy="75691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656981">
            <a:off x="4026782" y="4718407"/>
            <a:ext cx="2825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IP = </a:t>
            </a:r>
            <a:r>
              <a:rPr lang="en-US" dirty="0" smtClean="0">
                <a:solidFill>
                  <a:srgbClr val="FF0000"/>
                </a:solidFill>
              </a:rPr>
              <a:t>bad guy’s IP</a:t>
            </a:r>
            <a:r>
              <a:rPr lang="en-US" dirty="0" smtClean="0"/>
              <a:t>, </a:t>
            </a:r>
            <a:r>
              <a:rPr lang="en-US" b="1" dirty="0" smtClean="0"/>
              <a:t>QID = 5001</a:t>
            </a:r>
            <a:endParaRPr lang="en-US" b="1" dirty="0"/>
          </a:p>
        </p:txBody>
      </p:sp>
      <p:pic>
        <p:nvPicPr>
          <p:cNvPr id="67" name="Picture 66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166" y="5462160"/>
            <a:ext cx="609600" cy="609600"/>
          </a:xfrm>
          <a:prstGeom prst="rect">
            <a:avLst/>
          </a:prstGeom>
        </p:spPr>
      </p:pic>
      <p:cxnSp>
        <p:nvCxnSpPr>
          <p:cNvPr id="69" name="Straight Arrow Connector 68"/>
          <p:cNvCxnSpPr/>
          <p:nvPr/>
        </p:nvCxnSpPr>
        <p:spPr>
          <a:xfrm rot="10800000">
            <a:off x="3198121" y="4947377"/>
            <a:ext cx="4096854" cy="785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656981">
            <a:off x="4026262" y="5031637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IP = </a:t>
            </a:r>
            <a:r>
              <a:rPr lang="en-US" dirty="0" smtClean="0">
                <a:solidFill>
                  <a:srgbClr val="FF0000"/>
                </a:solidFill>
              </a:rPr>
              <a:t>bad guy’s IP</a:t>
            </a:r>
            <a:r>
              <a:rPr lang="en-US" dirty="0" smtClean="0"/>
              <a:t>, </a:t>
            </a:r>
            <a:r>
              <a:rPr lang="en-US" b="1" dirty="0" smtClean="0"/>
              <a:t>QID = 5002</a:t>
            </a:r>
            <a:endParaRPr lang="en-US" b="1" dirty="0"/>
          </a:p>
        </p:txBody>
      </p:sp>
      <p:cxnSp>
        <p:nvCxnSpPr>
          <p:cNvPr id="71" name="Straight Arrow Connector 70"/>
          <p:cNvCxnSpPr/>
          <p:nvPr/>
        </p:nvCxnSpPr>
        <p:spPr>
          <a:xfrm rot="10800000">
            <a:off x="3096521" y="5274116"/>
            <a:ext cx="4096854" cy="785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 rot="656981">
            <a:off x="3986169" y="5369533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IP = </a:t>
            </a:r>
            <a:r>
              <a:rPr lang="en-US" dirty="0" smtClean="0">
                <a:solidFill>
                  <a:srgbClr val="FF0000"/>
                </a:solidFill>
              </a:rPr>
              <a:t>bad guy’s IP</a:t>
            </a:r>
            <a:r>
              <a:rPr lang="en-US" dirty="0" smtClean="0"/>
              <a:t>, </a:t>
            </a:r>
            <a:r>
              <a:rPr lang="en-US" b="1" dirty="0" smtClean="0"/>
              <a:t>QID = 5003</a:t>
            </a:r>
            <a:endParaRPr lang="en-US" b="1" dirty="0"/>
          </a:p>
        </p:txBody>
      </p:sp>
      <p:sp>
        <p:nvSpPr>
          <p:cNvPr id="77" name="TextBox 76"/>
          <p:cNvSpPr txBox="1"/>
          <p:nvPr/>
        </p:nvSpPr>
        <p:spPr>
          <a:xfrm rot="16799331">
            <a:off x="4677567" y="552745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78" name="TextBox 77"/>
          <p:cNvSpPr txBox="1"/>
          <p:nvPr/>
        </p:nvSpPr>
        <p:spPr>
          <a:xfrm rot="20659930">
            <a:off x="3686626" y="2299730"/>
            <a:ext cx="2125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Legitimate </a:t>
            </a:r>
            <a:r>
              <a:rPr lang="en-US" dirty="0" smtClean="0">
                <a:solidFill>
                  <a:srgbClr val="008000"/>
                </a:solidFill>
              </a:rPr>
              <a:t>IP of</a:t>
            </a:r>
          </a:p>
          <a:p>
            <a:r>
              <a:rPr lang="en-US" dirty="0" err="1" smtClean="0">
                <a:solidFill>
                  <a:srgbClr val="008000"/>
                </a:solidFill>
              </a:rPr>
              <a:t>www.barclays.co.uk</a:t>
            </a:r>
            <a:r>
              <a:rPr lang="en-US" dirty="0" smtClean="0"/>
              <a:t>,</a:t>
            </a:r>
            <a:endParaRPr lang="en-US" dirty="0" smtClean="0"/>
          </a:p>
          <a:p>
            <a:r>
              <a:rPr lang="en-US" b="1" dirty="0" smtClean="0"/>
              <a:t>QID = 5001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Requirements for a successful exploit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45720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Attacker </a:t>
            </a:r>
            <a:r>
              <a:rPr lang="en-US" dirty="0" smtClean="0"/>
              <a:t>has to know the UDP source port the victim NS sent the query on (otherwise UDP drops the forged reply)</a:t>
            </a:r>
          </a:p>
          <a:p>
            <a:pPr lvl="1">
              <a:lnSpc>
                <a:spcPct val="70000"/>
              </a:lnSpc>
            </a:pPr>
            <a:r>
              <a:rPr lang="en-US" sz="2800" i="1" dirty="0" smtClean="0"/>
              <a:t>ca.</a:t>
            </a:r>
            <a:r>
              <a:rPr lang="en-US" sz="2800" dirty="0" smtClean="0"/>
              <a:t> 2008, </a:t>
            </a:r>
            <a:r>
              <a:rPr lang="en-US" sz="2800" dirty="0" smtClean="0"/>
              <a:t>most NSs </a:t>
            </a:r>
            <a:r>
              <a:rPr lang="en-US" sz="2800" dirty="0" smtClean="0"/>
              <a:t>used a well-known source port!</a:t>
            </a:r>
          </a:p>
          <a:p>
            <a:pPr lvl="1">
              <a:lnSpc>
                <a:spcPct val="70000"/>
              </a:lnSpc>
            </a:pPr>
            <a:endParaRPr lang="en-US" dirty="0" smtClean="0"/>
          </a:p>
          <a:p>
            <a:pPr marL="514350" indent="-45720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Attacker </a:t>
            </a:r>
            <a:r>
              <a:rPr lang="en-US" dirty="0" smtClean="0"/>
              <a:t>has to correctly guess the 16-bit Query ID</a:t>
            </a:r>
          </a:p>
          <a:p>
            <a:pPr lvl="1">
              <a:lnSpc>
                <a:spcPct val="70000"/>
              </a:lnSpc>
            </a:pPr>
            <a:r>
              <a:rPr lang="en-US" sz="2800" b="1" dirty="0" smtClean="0">
                <a:solidFill>
                  <a:srgbClr val="1F497D"/>
                </a:solidFill>
              </a:rPr>
              <a:t>Countermeasure: name servers now use pseudorandom query IDs</a:t>
            </a:r>
          </a:p>
          <a:p>
            <a:pPr lvl="1">
              <a:lnSpc>
                <a:spcPct val="70000"/>
              </a:lnSpc>
            </a:pPr>
            <a:r>
              <a:rPr lang="en-US" sz="2800" dirty="0" smtClean="0"/>
              <a:t>Although, older servers used an easily-guessable pseudorandom number generator</a:t>
            </a:r>
          </a:p>
          <a:p>
            <a:pPr lvl="1">
              <a:lnSpc>
                <a:spcPct val="70000"/>
              </a:lnSpc>
            </a:pPr>
            <a:endParaRPr lang="en-US" dirty="0" smtClean="0"/>
          </a:p>
          <a:p>
            <a:pPr marL="514350" indent="-45720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Forged replies </a:t>
            </a:r>
            <a:r>
              <a:rPr lang="en-US" dirty="0" smtClean="0"/>
              <a:t>have to arrive first</a:t>
            </a:r>
          </a:p>
          <a:p>
            <a:pPr lvl="1">
              <a:lnSpc>
                <a:spcPct val="70000"/>
              </a:lnSpc>
            </a:pPr>
            <a:endParaRPr lang="en-US" dirty="0" smtClean="0"/>
          </a:p>
          <a:p>
            <a:pPr marL="514350" indent="-45720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Name </a:t>
            </a:r>
            <a:r>
              <a:rPr lang="en-US" dirty="0" smtClean="0"/>
              <a:t>can’t already be in victim’s cache</a:t>
            </a:r>
          </a:p>
          <a:p>
            <a:pPr marL="971550" lvl="1" indent="-514350">
              <a:lnSpc>
                <a:spcPct val="70000"/>
              </a:lnSpc>
              <a:buFont typeface="+mj-lt"/>
              <a:buAutoNum type="arabicPeriod"/>
            </a:pPr>
            <a:endParaRPr lang="en-US" sz="2800" dirty="0"/>
          </a:p>
          <a:p>
            <a:pPr marL="571500" indent="-514350">
              <a:lnSpc>
                <a:spcPct val="70000"/>
              </a:lnSpc>
              <a:buFont typeface="+mj-lt"/>
              <a:buAutoNum type="arabicPeriod"/>
            </a:pPr>
            <a:r>
              <a:rPr lang="en-US" dirty="0" smtClean="0"/>
              <a:t>Forged reply </a:t>
            </a:r>
            <a:r>
              <a:rPr lang="en-US" dirty="0"/>
              <a:t>p</a:t>
            </a:r>
            <a:r>
              <a:rPr lang="en-US" dirty="0" smtClean="0"/>
              <a:t>asses the bailiwick check (trivial)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Kaminsky </a:t>
            </a:r>
            <a:r>
              <a:rPr lang="en-US" sz="4000" dirty="0" smtClean="0"/>
              <a:t>nameserver poisoning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4733" y="1278468"/>
            <a:ext cx="8492067" cy="494278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600" b="1" dirty="0" smtClean="0">
                <a:solidFill>
                  <a:srgbClr val="1F497D"/>
                </a:solidFill>
              </a:rPr>
              <a:t>Now let’s assume the nameserver uses query ID randomization</a:t>
            </a:r>
          </a:p>
          <a:p>
            <a:pPr>
              <a:lnSpc>
                <a:spcPct val="70000"/>
              </a:lnSpc>
            </a:pPr>
            <a:endParaRPr lang="en-US" sz="2600" dirty="0" smtClean="0"/>
          </a:p>
          <a:p>
            <a:pPr>
              <a:lnSpc>
                <a:spcPct val="70000"/>
              </a:lnSpc>
            </a:pPr>
            <a:r>
              <a:rPr lang="en-US" sz="2600" dirty="0" smtClean="0"/>
              <a:t>Two main ideas behind Kaminsky DNS cache poisoning:</a:t>
            </a:r>
          </a:p>
          <a:p>
            <a:pPr>
              <a:lnSpc>
                <a:spcPct val="70000"/>
              </a:lnSpc>
            </a:pPr>
            <a:endParaRPr lang="en-US" sz="2600" dirty="0"/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r>
              <a:rPr lang="en-US" sz="2600" dirty="0" smtClean="0"/>
              <a:t>Compromise </a:t>
            </a:r>
            <a:r>
              <a:rPr lang="en-US" sz="2600" dirty="0" smtClean="0"/>
              <a:t>an </a:t>
            </a:r>
            <a:r>
              <a:rPr lang="en-US" sz="2600" b="1" dirty="0" smtClean="0">
                <a:solidFill>
                  <a:srgbClr val="1F497D"/>
                </a:solidFill>
              </a:rPr>
              <a:t>entire </a:t>
            </a:r>
            <a:r>
              <a:rPr lang="en-US" sz="2600" b="1" dirty="0" smtClean="0">
                <a:solidFill>
                  <a:srgbClr val="1F497D"/>
                </a:solidFill>
              </a:rPr>
              <a:t>domain </a:t>
            </a:r>
            <a:r>
              <a:rPr lang="en-US" sz="2600" dirty="0" smtClean="0"/>
              <a:t>instead of just an IP</a:t>
            </a:r>
          </a:p>
          <a:p>
            <a:pPr marL="914400" lvl="1" indent="-514350">
              <a:lnSpc>
                <a:spcPct val="70000"/>
              </a:lnSpc>
            </a:pPr>
            <a:r>
              <a:rPr lang="en-US" sz="2600" dirty="0" smtClean="0"/>
              <a:t>Now the attacker </a:t>
            </a:r>
            <a:r>
              <a:rPr lang="en-US" sz="2600" dirty="0" smtClean="0"/>
              <a:t>targets the </a:t>
            </a:r>
            <a:r>
              <a:rPr lang="en-US" sz="2600" b="1" dirty="0" smtClean="0">
                <a:solidFill>
                  <a:srgbClr val="1F497D"/>
                </a:solidFill>
              </a:rPr>
              <a:t>glue </a:t>
            </a:r>
            <a:r>
              <a:rPr lang="en-US" sz="2600" b="1" dirty="0" smtClean="0">
                <a:solidFill>
                  <a:srgbClr val="1F497D"/>
                </a:solidFill>
              </a:rPr>
              <a:t>records</a:t>
            </a:r>
          </a:p>
          <a:p>
            <a:pPr marL="914400" lvl="1" indent="-514350">
              <a:lnSpc>
                <a:spcPct val="70000"/>
              </a:lnSpc>
            </a:pPr>
            <a:endParaRPr lang="en-US" sz="2600" dirty="0" smtClean="0"/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</a:pPr>
            <a:r>
              <a:rPr lang="en-US" sz="2600" dirty="0" smtClean="0"/>
              <a:t>Launch </a:t>
            </a:r>
            <a:r>
              <a:rPr lang="en-US" sz="2600" b="1" dirty="0" smtClean="0"/>
              <a:t>multiple</a:t>
            </a:r>
            <a:r>
              <a:rPr lang="en-US" sz="2600" dirty="0" smtClean="0"/>
              <a:t> (</a:t>
            </a:r>
            <a:r>
              <a:rPr lang="en-US" sz="2600" i="1" dirty="0" smtClean="0"/>
              <a:t>K</a:t>
            </a:r>
            <a:r>
              <a:rPr lang="en-US" sz="2600" dirty="0" smtClean="0"/>
              <a:t>)</a:t>
            </a:r>
            <a:r>
              <a:rPr lang="en-US" sz="2600" b="1" i="1" dirty="0" smtClean="0"/>
              <a:t> </a:t>
            </a:r>
            <a:r>
              <a:rPr lang="en-US" sz="2600" b="1" dirty="0" smtClean="0"/>
              <a:t>simultaneous uncached queries </a:t>
            </a:r>
            <a:r>
              <a:rPr lang="en-US" sz="2600" dirty="0" smtClean="0"/>
              <a:t>to increase odds of success, for example: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/>
              <a:t>www123.barclays.co.uk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/>
              <a:t>www1234.barclays.co.uk</a:t>
            </a:r>
          </a:p>
          <a:p>
            <a:pPr lvl="1">
              <a:lnSpc>
                <a:spcPct val="70000"/>
              </a:lnSpc>
            </a:pPr>
            <a:r>
              <a:rPr lang="en-US" sz="2600" dirty="0" smtClean="0"/>
              <a:t>www12345.barclays.co.uk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3" y="93133"/>
            <a:ext cx="8542867" cy="93133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Kaminsky </a:t>
            </a:r>
            <a:r>
              <a:rPr lang="en-US" sz="3200" dirty="0" smtClean="0"/>
              <a:t>nameserver poisoning </a:t>
            </a:r>
            <a:r>
              <a:rPr lang="en-US" sz="3200" dirty="0" smtClean="0"/>
              <a:t>(1): One </a:t>
            </a:r>
            <a:r>
              <a:rPr lang="en-US" sz="3200" dirty="0" smtClean="0"/>
              <a:t>query</a:t>
            </a:r>
            <a:endParaRPr lang="en-US" sz="3200" dirty="0"/>
          </a:p>
        </p:txBody>
      </p:sp>
      <p:pic>
        <p:nvPicPr>
          <p:cNvPr id="3" name="Picture 2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091" y="4361156"/>
            <a:ext cx="609600" cy="609600"/>
          </a:xfrm>
          <a:prstGeom prst="rect">
            <a:avLst/>
          </a:prstGeom>
        </p:spPr>
      </p:pic>
      <p:pic>
        <p:nvPicPr>
          <p:cNvPr id="4" name="Picture 3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91" y="5543377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76" y="5876631"/>
            <a:ext cx="609600" cy="609600"/>
          </a:xfrm>
          <a:prstGeom prst="rect">
            <a:avLst/>
          </a:prstGeom>
        </p:spPr>
      </p:pic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76" y="5937479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29" y="1917382"/>
            <a:ext cx="609600" cy="609600"/>
          </a:xfrm>
          <a:prstGeom prst="rect">
            <a:avLst/>
          </a:prstGeom>
        </p:spPr>
      </p:pic>
      <p:pic>
        <p:nvPicPr>
          <p:cNvPr id="10" name="Picture 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94" y="2591514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99207" y="6301565"/>
            <a:ext cx="8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048" y="2222182"/>
            <a:ext cx="95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Root 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4968" y="1548050"/>
            <a:ext cx="978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ns.co.uk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71570" y="3336970"/>
            <a:ext cx="1950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Bad guy’s network</a:t>
            </a:r>
            <a:endParaRPr lang="en-US" b="1" dirty="0"/>
          </a:p>
        </p:txBody>
      </p:sp>
      <p:cxnSp>
        <p:nvCxnSpPr>
          <p:cNvPr id="18" name="Curved Connector 17"/>
          <p:cNvCxnSpPr>
            <a:stCxn id="4" idx="0"/>
            <a:endCxn id="3" idx="1"/>
          </p:cNvCxnSpPr>
          <p:nvPr/>
        </p:nvCxnSpPr>
        <p:spPr>
          <a:xfrm rot="5400000" flipH="1" flipV="1">
            <a:off x="2069981" y="4952267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17"/>
          <p:cNvCxnSpPr>
            <a:stCxn id="3" idx="2"/>
            <a:endCxn id="4" idx="3"/>
          </p:cNvCxnSpPr>
          <p:nvPr/>
        </p:nvCxnSpPr>
        <p:spPr>
          <a:xfrm rot="5400000">
            <a:off x="2374781" y="5257066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7"/>
          <p:cNvCxnSpPr>
            <a:stCxn id="3" idx="0"/>
            <a:endCxn id="10" idx="3"/>
          </p:cNvCxnSpPr>
          <p:nvPr/>
        </p:nvCxnSpPr>
        <p:spPr>
          <a:xfrm rot="16200000" flipV="1">
            <a:off x="1478822" y="2874086"/>
            <a:ext cx="1464842" cy="1509297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55276" y="3696459"/>
            <a:ext cx="79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Victim</a:t>
            </a:r>
          </a:p>
          <a:p>
            <a:pPr algn="ctr"/>
            <a:r>
              <a:rPr lang="en-US" b="1" dirty="0" smtClean="0"/>
              <a:t>NS</a:t>
            </a:r>
            <a:endParaRPr lang="en-US" b="1" dirty="0"/>
          </a:p>
        </p:txBody>
      </p:sp>
      <p:cxnSp>
        <p:nvCxnSpPr>
          <p:cNvPr id="34" name="Curved Connector 17"/>
          <p:cNvCxnSpPr>
            <a:stCxn id="10" idx="2"/>
            <a:endCxn id="3" idx="1"/>
          </p:cNvCxnSpPr>
          <p:nvPr/>
        </p:nvCxnSpPr>
        <p:spPr>
          <a:xfrm rot="16200000" flipH="1">
            <a:off x="1174021" y="3178886"/>
            <a:ext cx="1464842" cy="1509297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17"/>
          <p:cNvCxnSpPr>
            <a:stCxn id="3" idx="3"/>
            <a:endCxn id="9" idx="2"/>
          </p:cNvCxnSpPr>
          <p:nvPr/>
        </p:nvCxnSpPr>
        <p:spPr>
          <a:xfrm flipV="1">
            <a:off x="3270691" y="2526982"/>
            <a:ext cx="620438" cy="2138974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7"/>
          <p:cNvCxnSpPr>
            <a:stCxn id="9" idx="1"/>
            <a:endCxn id="3" idx="0"/>
          </p:cNvCxnSpPr>
          <p:nvPr/>
        </p:nvCxnSpPr>
        <p:spPr>
          <a:xfrm rot="10800000" flipV="1">
            <a:off x="2965891" y="2222182"/>
            <a:ext cx="620438" cy="2138974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6200000" flipH="1">
            <a:off x="2362624" y="4246202"/>
            <a:ext cx="514471" cy="3250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17198" y="3264639"/>
            <a:ext cx="2622867" cy="2045488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324155" y="4799027"/>
            <a:ext cx="2516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www123.barclays.co.uk?</a:t>
            </a:r>
            <a:endParaRPr lang="en-US" dirty="0"/>
          </a:p>
        </p:txBody>
      </p:sp>
      <p:pic>
        <p:nvPicPr>
          <p:cNvPr id="50" name="Picture 4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133" y="2645387"/>
            <a:ext cx="609600" cy="6096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102875" y="2023246"/>
            <a:ext cx="193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ns1.barclays.co.uk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10.0.0.1</a:t>
            </a:r>
          </a:p>
        </p:txBody>
      </p:sp>
      <p:cxnSp>
        <p:nvCxnSpPr>
          <p:cNvPr id="53" name="Curved Connector 17"/>
          <p:cNvCxnSpPr>
            <a:stCxn id="3" idx="3"/>
            <a:endCxn id="51" idx="1"/>
          </p:cNvCxnSpPr>
          <p:nvPr/>
        </p:nvCxnSpPr>
        <p:spPr>
          <a:xfrm>
            <a:off x="3270691" y="4665956"/>
            <a:ext cx="3964695" cy="213540"/>
          </a:xfrm>
          <a:prstGeom prst="curvedConnector3">
            <a:avLst>
              <a:gd name="adj1" fmla="val 50000"/>
            </a:avLst>
          </a:prstGeom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096520" y="3181987"/>
            <a:ext cx="2516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www123.barclays.co.uk?</a:t>
            </a:r>
          </a:p>
          <a:p>
            <a:pPr algn="ctr"/>
            <a:r>
              <a:rPr lang="en-US" b="1" dirty="0" smtClean="0"/>
              <a:t>QID = 3817</a:t>
            </a:r>
            <a:endParaRPr lang="en-US" b="1" dirty="0"/>
          </a:p>
        </p:txBody>
      </p:sp>
      <p:cxnSp>
        <p:nvCxnSpPr>
          <p:cNvPr id="65" name="Straight Arrow Connector 64"/>
          <p:cNvCxnSpPr/>
          <p:nvPr/>
        </p:nvCxnSpPr>
        <p:spPr>
          <a:xfrm rot="10800000">
            <a:off x="3293203" y="4847411"/>
            <a:ext cx="3955323" cy="73786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656981">
            <a:off x="3290755" y="5228443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ns1.barclays.co.uk A </a:t>
            </a:r>
            <a:r>
              <a:rPr lang="en-US" b="1" dirty="0" smtClean="0">
                <a:solidFill>
                  <a:srgbClr val="FF0000"/>
                </a:solidFill>
              </a:rPr>
              <a:t>10.2.0.2</a:t>
            </a:r>
            <a:r>
              <a:rPr lang="en-US" b="1" dirty="0" smtClean="0"/>
              <a:t> QID = 39183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62768" y="1637406"/>
            <a:ext cx="31922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barclays.co.uk</a:t>
            </a:r>
            <a:r>
              <a:rPr lang="en-US" sz="1600" dirty="0" smtClean="0"/>
              <a:t> NS ns1.barclays.co.uk</a:t>
            </a:r>
          </a:p>
          <a:p>
            <a:r>
              <a:rPr lang="en-US" sz="1600" dirty="0" smtClean="0"/>
              <a:t>ns1.barclays.co.uk A </a:t>
            </a:r>
            <a:r>
              <a:rPr lang="en-US" sz="1600" dirty="0" smtClean="0">
                <a:solidFill>
                  <a:srgbClr val="008000"/>
                </a:solidFill>
              </a:rPr>
              <a:t>10.0.0.1</a:t>
            </a:r>
            <a:endParaRPr lang="en-US" sz="1600" dirty="0">
              <a:solidFill>
                <a:srgbClr val="008000"/>
              </a:solidFill>
            </a:endParaRPr>
          </a:p>
        </p:txBody>
      </p:sp>
      <p:pic>
        <p:nvPicPr>
          <p:cNvPr id="51" name="Picture 50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386" y="4574696"/>
            <a:ext cx="609600" cy="6096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683696" y="3721358"/>
            <a:ext cx="1738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ns1.badguy.com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10.2.0.2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7" name="Picture 66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545" y="5779947"/>
            <a:ext cx="609600" cy="609600"/>
          </a:xfrm>
          <a:prstGeom prst="rect">
            <a:avLst/>
          </a:prstGeom>
        </p:spPr>
      </p:pic>
      <p:cxnSp>
        <p:nvCxnSpPr>
          <p:cNvPr id="57" name="Straight Connector 56"/>
          <p:cNvCxnSpPr/>
          <p:nvPr/>
        </p:nvCxnSpPr>
        <p:spPr>
          <a:xfrm rot="16200000" flipH="1">
            <a:off x="2667083" y="2138539"/>
            <a:ext cx="646331" cy="41574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656981">
            <a:off x="3268348" y="5552070"/>
            <a:ext cx="4014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ns1.barclays.co.uk A </a:t>
            </a:r>
            <a:r>
              <a:rPr lang="en-US" b="1" dirty="0" smtClean="0">
                <a:solidFill>
                  <a:srgbClr val="FF0000"/>
                </a:solidFill>
              </a:rPr>
              <a:t>10.2.0.2</a:t>
            </a:r>
            <a:r>
              <a:rPr lang="en-US" b="1" dirty="0" smtClean="0"/>
              <a:t> QID = 9284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 rot="656981">
            <a:off x="3190187" y="5875697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ns1.barclays.co.uk A </a:t>
            </a:r>
            <a:r>
              <a:rPr lang="en-US" b="1" dirty="0" smtClean="0">
                <a:solidFill>
                  <a:srgbClr val="FF0000"/>
                </a:solidFill>
              </a:rPr>
              <a:t>10.2.0.2</a:t>
            </a:r>
            <a:r>
              <a:rPr lang="en-US" b="1" dirty="0" smtClean="0"/>
              <a:t> QID = 1932</a:t>
            </a:r>
            <a:endParaRPr lang="en-US" b="1" dirty="0"/>
          </a:p>
        </p:txBody>
      </p:sp>
      <p:cxnSp>
        <p:nvCxnSpPr>
          <p:cNvPr id="38" name="Straight Arrow Connector 37"/>
          <p:cNvCxnSpPr/>
          <p:nvPr/>
        </p:nvCxnSpPr>
        <p:spPr>
          <a:xfrm rot="10800000">
            <a:off x="3169579" y="5189948"/>
            <a:ext cx="4096854" cy="785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3126767" y="5503865"/>
            <a:ext cx="4096854" cy="785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237393" y="629224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Bad </a:t>
            </a:r>
            <a:r>
              <a:rPr lang="en-US" b="1" dirty="0" smtClean="0"/>
              <a:t>guy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Kaminsky </a:t>
            </a:r>
            <a:r>
              <a:rPr lang="en-US" sz="3600" dirty="0" smtClean="0"/>
              <a:t>nameserver poisoning </a:t>
            </a:r>
            <a:r>
              <a:rPr lang="en-US" sz="3600" dirty="0" smtClean="0"/>
              <a:t>(2)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3943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Now </a:t>
            </a:r>
            <a:r>
              <a:rPr lang="en-US" sz="2800" dirty="0"/>
              <a:t>h</a:t>
            </a:r>
            <a:r>
              <a:rPr lang="en-US" sz="2800" dirty="0" smtClean="0"/>
              <a:t>ow likely is this attack to work?</a:t>
            </a:r>
          </a:p>
          <a:p>
            <a:pPr lvl="1"/>
            <a:r>
              <a:rPr lang="en-US" sz="2400" dirty="0" smtClean="0"/>
              <a:t>The attacker is successful if he </a:t>
            </a:r>
            <a:r>
              <a:rPr lang="en-US" sz="2400" b="1" dirty="0" smtClean="0"/>
              <a:t>does not</a:t>
            </a:r>
            <a:r>
              <a:rPr lang="en-US" sz="2400" dirty="0" smtClean="0"/>
              <a:t> guess the wrong query ID </a:t>
            </a:r>
            <a:r>
              <a:rPr lang="en-US" sz="2400" i="1" dirty="0" smtClean="0"/>
              <a:t>K</a:t>
            </a:r>
            <a:r>
              <a:rPr lang="en-US" sz="2400" dirty="0" smtClean="0"/>
              <a:t> times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891839"/>
              </p:ext>
            </p:extLst>
          </p:nvPr>
        </p:nvGraphicFramePr>
        <p:xfrm>
          <a:off x="2041256" y="2687170"/>
          <a:ext cx="5067906" cy="1435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" name="Equation" r:id="rId3" imgW="3048000" imgH="863600" progId="Equation.3">
                  <p:embed/>
                </p:oleObj>
              </mc:Choice>
              <mc:Fallback>
                <p:oleObj name="Equation" r:id="rId3" imgW="3048000" imgH="86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256" y="2687170"/>
                        <a:ext cx="5067906" cy="14359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46063"/>
              </p:ext>
            </p:extLst>
          </p:nvPr>
        </p:nvGraphicFramePr>
        <p:xfrm>
          <a:off x="2055253" y="4352291"/>
          <a:ext cx="5037324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562387"/>
                <a:gridCol w="34749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K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Pr</a:t>
                      </a:r>
                      <a:r>
                        <a:rPr lang="en-US" dirty="0" smtClean="0"/>
                        <a:t>(guess wrong query id </a:t>
                      </a:r>
                      <a:r>
                        <a:rPr lang="en-US" i="1" baseline="0" dirty="0" smtClean="0"/>
                        <a:t>K</a:t>
                      </a:r>
                      <a:r>
                        <a:rPr lang="en-US" baseline="0" dirty="0" smtClean="0"/>
                        <a:t> times)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0.99994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40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0.9994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400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0.994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4,000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0.94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40,000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0.54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009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Kaminsky </a:t>
            </a:r>
            <a:r>
              <a:rPr lang="en-US" sz="3200" dirty="0" smtClean="0"/>
              <a:t>nameserver poisoning </a:t>
            </a:r>
            <a:r>
              <a:rPr lang="en-US" sz="3200" dirty="0" smtClean="0"/>
              <a:t>(3</a:t>
            </a:r>
            <a:r>
              <a:rPr lang="en-US" sz="3200" dirty="0" smtClean="0"/>
              <a:t>) </a:t>
            </a:r>
            <a:br>
              <a:rPr lang="en-US" sz="3200" dirty="0" smtClean="0"/>
            </a:br>
            <a:r>
              <a:rPr lang="en-US" sz="2000" dirty="0" smtClean="0"/>
              <a:t>Multiple </a:t>
            </a:r>
            <a:r>
              <a:rPr lang="en-US" sz="2000" dirty="0" smtClean="0"/>
              <a:t>queries and replies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5501" y="1219993"/>
            <a:ext cx="8725862" cy="90405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Legitimate NS is now cached in the victim NS, but victim NS still makes requests for new random names</a:t>
            </a:r>
            <a:endParaRPr lang="en-US" dirty="0"/>
          </a:p>
        </p:txBody>
      </p:sp>
      <p:pic>
        <p:nvPicPr>
          <p:cNvPr id="3" name="Picture 2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091" y="4179731"/>
            <a:ext cx="609600" cy="609600"/>
          </a:xfrm>
          <a:prstGeom prst="rect">
            <a:avLst/>
          </a:prstGeom>
        </p:spPr>
      </p:pic>
      <p:pic>
        <p:nvPicPr>
          <p:cNvPr id="4" name="Picture 3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91" y="5361952"/>
            <a:ext cx="609600" cy="609600"/>
          </a:xfrm>
          <a:prstGeom prst="rect">
            <a:avLst/>
          </a:prstGeom>
        </p:spPr>
      </p:pic>
      <p:pic>
        <p:nvPicPr>
          <p:cNvPr id="5" name="Picture 4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76" y="5695206"/>
            <a:ext cx="609600" cy="609600"/>
          </a:xfrm>
          <a:prstGeom prst="rect">
            <a:avLst/>
          </a:prstGeom>
        </p:spPr>
      </p:pic>
      <p:pic>
        <p:nvPicPr>
          <p:cNvPr id="6" name="Picture 5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76" y="5756054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99207" y="6120140"/>
            <a:ext cx="8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9775" y="3976699"/>
            <a:ext cx="1950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Bad guy’s network</a:t>
            </a:r>
            <a:endParaRPr lang="en-US" b="1" dirty="0"/>
          </a:p>
        </p:txBody>
      </p:sp>
      <p:cxnSp>
        <p:nvCxnSpPr>
          <p:cNvPr id="18" name="Curved Connector 17"/>
          <p:cNvCxnSpPr>
            <a:stCxn id="4" idx="0"/>
            <a:endCxn id="3" idx="1"/>
          </p:cNvCxnSpPr>
          <p:nvPr/>
        </p:nvCxnSpPr>
        <p:spPr>
          <a:xfrm rot="5400000" flipH="1" flipV="1">
            <a:off x="2069981" y="4770842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17"/>
          <p:cNvCxnSpPr>
            <a:stCxn id="3" idx="2"/>
            <a:endCxn id="4" idx="3"/>
          </p:cNvCxnSpPr>
          <p:nvPr/>
        </p:nvCxnSpPr>
        <p:spPr>
          <a:xfrm rot="5400000">
            <a:off x="2374781" y="5075641"/>
            <a:ext cx="877421" cy="304800"/>
          </a:xfrm>
          <a:prstGeom prst="curvedConnector2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55276" y="3515034"/>
            <a:ext cx="79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Victim</a:t>
            </a:r>
          </a:p>
          <a:p>
            <a:pPr algn="ctr"/>
            <a:r>
              <a:rPr lang="en-US" b="1" dirty="0" smtClean="0"/>
              <a:t>NS</a:t>
            </a:r>
            <a:endParaRPr lang="en-US" b="1" dirty="0"/>
          </a:p>
        </p:txBody>
      </p:sp>
      <p:cxnSp>
        <p:nvCxnSpPr>
          <p:cNvPr id="55" name="Straight Arrow Connector 54"/>
          <p:cNvCxnSpPr/>
          <p:nvPr/>
        </p:nvCxnSpPr>
        <p:spPr>
          <a:xfrm rot="16200000" flipH="1">
            <a:off x="2362624" y="4064777"/>
            <a:ext cx="514471" cy="3250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063932" y="3970059"/>
            <a:ext cx="2622867" cy="2519413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324155" y="4617602"/>
            <a:ext cx="2516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www123.barclays.co.uk?</a:t>
            </a:r>
            <a:endParaRPr lang="en-US" dirty="0"/>
          </a:p>
        </p:txBody>
      </p:sp>
      <p:pic>
        <p:nvPicPr>
          <p:cNvPr id="50" name="Picture 49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133" y="2463962"/>
            <a:ext cx="609600" cy="6096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383747" y="2465898"/>
            <a:ext cx="193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ns1.barclays.co.uk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10.0.0.1</a:t>
            </a:r>
          </a:p>
        </p:txBody>
      </p:sp>
      <p:cxnSp>
        <p:nvCxnSpPr>
          <p:cNvPr id="53" name="Curved Connector 17"/>
          <p:cNvCxnSpPr>
            <a:stCxn id="3" idx="3"/>
            <a:endCxn id="51" idx="0"/>
          </p:cNvCxnSpPr>
          <p:nvPr/>
        </p:nvCxnSpPr>
        <p:spPr>
          <a:xfrm>
            <a:off x="3270691" y="4484531"/>
            <a:ext cx="4597923" cy="478073"/>
          </a:xfrm>
          <a:prstGeom prst="curvedConnector2">
            <a:avLst/>
          </a:prstGeom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10800000">
            <a:off x="3293203" y="4665986"/>
            <a:ext cx="3955323" cy="73786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656981">
            <a:off x="3469006" y="4730502"/>
            <a:ext cx="413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ns1.barclays.co.uk A </a:t>
            </a:r>
            <a:r>
              <a:rPr lang="en-US" b="1" dirty="0" smtClean="0">
                <a:solidFill>
                  <a:srgbClr val="FF0000"/>
                </a:solidFill>
              </a:rPr>
              <a:t>10.2.0.2</a:t>
            </a:r>
            <a:r>
              <a:rPr lang="en-US" b="1" dirty="0" smtClean="0"/>
              <a:t> QID = 39183</a:t>
            </a:r>
            <a:endParaRPr lang="en-US" b="1" dirty="0"/>
          </a:p>
        </p:txBody>
      </p:sp>
      <p:cxnSp>
        <p:nvCxnSpPr>
          <p:cNvPr id="69" name="Straight Arrow Connector 68"/>
          <p:cNvCxnSpPr/>
          <p:nvPr/>
        </p:nvCxnSpPr>
        <p:spPr>
          <a:xfrm rot="10800000">
            <a:off x="3198121" y="4947377"/>
            <a:ext cx="4096854" cy="785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656981">
            <a:off x="3496532" y="5031637"/>
            <a:ext cx="388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ns1.barclays.co.uk A </a:t>
            </a:r>
            <a:r>
              <a:rPr lang="en-US" b="1" dirty="0" smtClean="0">
                <a:solidFill>
                  <a:srgbClr val="FF0000"/>
                </a:solidFill>
              </a:rPr>
              <a:t>10.2.0.2</a:t>
            </a:r>
            <a:r>
              <a:rPr lang="en-US" b="1" dirty="0" smtClean="0"/>
              <a:t> QID = 715</a:t>
            </a:r>
            <a:endParaRPr lang="en-US" b="1" dirty="0"/>
          </a:p>
        </p:txBody>
      </p:sp>
      <p:sp>
        <p:nvSpPr>
          <p:cNvPr id="77" name="TextBox 76"/>
          <p:cNvSpPr txBox="1"/>
          <p:nvPr/>
        </p:nvSpPr>
        <p:spPr>
          <a:xfrm rot="16799331">
            <a:off x="4677568" y="5200728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pic>
        <p:nvPicPr>
          <p:cNvPr id="51" name="Picture 50" descr="server-48x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814" y="4962604"/>
            <a:ext cx="609600" cy="6096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965600" y="4301046"/>
            <a:ext cx="1738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ns1.badguy.com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10.2.0.2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7" name="Picture 66" descr="computer-48x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545" y="5598522"/>
            <a:ext cx="609600" cy="6096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33185" y="4892689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www1234.barclays.co.uk?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522226" y="3058652"/>
            <a:ext cx="2526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www123.barclays.co.uk?</a:t>
            </a:r>
          </a:p>
        </p:txBody>
      </p:sp>
      <p:sp>
        <p:nvSpPr>
          <p:cNvPr id="42" name="TextBox 41"/>
          <p:cNvSpPr txBox="1"/>
          <p:nvPr/>
        </p:nvSpPr>
        <p:spPr>
          <a:xfrm rot="16200000">
            <a:off x="5326167" y="3478428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931523" y="504339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45" name="Curved Connector 17"/>
          <p:cNvCxnSpPr/>
          <p:nvPr/>
        </p:nvCxnSpPr>
        <p:spPr>
          <a:xfrm flipV="1">
            <a:off x="3270691" y="3073562"/>
            <a:ext cx="2793242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17"/>
          <p:cNvCxnSpPr/>
          <p:nvPr/>
        </p:nvCxnSpPr>
        <p:spPr>
          <a:xfrm rot="10800000" flipV="1">
            <a:off x="2965891" y="2768761"/>
            <a:ext cx="2793242" cy="1410969"/>
          </a:xfrm>
          <a:prstGeom prst="curvedConnector2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19757" y="3323728"/>
            <a:ext cx="26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www1234.barclays.co.uk?</a:t>
            </a:r>
          </a:p>
        </p:txBody>
      </p:sp>
      <p:sp>
        <p:nvSpPr>
          <p:cNvPr id="40" name="Content Placeholder 6"/>
          <p:cNvSpPr txBox="1">
            <a:spLocks/>
          </p:cNvSpPr>
          <p:nvPr/>
        </p:nvSpPr>
        <p:spPr>
          <a:xfrm>
            <a:off x="184635" y="2069306"/>
            <a:ext cx="4959880" cy="1520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Attacker injects responses with </a:t>
            </a:r>
            <a:r>
              <a:rPr lang="en-US" b="1" dirty="0" smtClean="0">
                <a:solidFill>
                  <a:srgbClr val="FF0000"/>
                </a:solidFill>
              </a:rPr>
              <a:t>bogus </a:t>
            </a:r>
            <a:r>
              <a:rPr lang="en-US" b="1" u="sng" dirty="0" smtClean="0">
                <a:solidFill>
                  <a:srgbClr val="FF0000"/>
                </a:solidFill>
              </a:rPr>
              <a:t>glue</a:t>
            </a:r>
            <a:r>
              <a:rPr lang="en-US" b="1" dirty="0" smtClean="0">
                <a:solidFill>
                  <a:srgbClr val="FF0000"/>
                </a:solidFill>
              </a:rPr>
              <a:t> records!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Increasing the chances of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Suppose we send a burst of </a:t>
            </a:r>
            <a:r>
              <a:rPr lang="en-US" sz="2800" i="1" dirty="0"/>
              <a:t>L</a:t>
            </a:r>
            <a:r>
              <a:rPr lang="en-US" sz="2800" dirty="0" smtClean="0"/>
              <a:t> queries </a:t>
            </a:r>
            <a:r>
              <a:rPr lang="en-US" sz="2800" b="1" dirty="0" smtClean="0"/>
              <a:t>and</a:t>
            </a:r>
            <a:r>
              <a:rPr lang="en-US" sz="2800" dirty="0" smtClean="0"/>
              <a:t> </a:t>
            </a:r>
            <a:r>
              <a:rPr lang="en-US" sz="2800" i="1" dirty="0" smtClean="0"/>
              <a:t>L</a:t>
            </a:r>
            <a:r>
              <a:rPr lang="en-US" sz="2800" dirty="0" smtClean="0"/>
              <a:t> forged responses</a:t>
            </a:r>
          </a:p>
          <a:p>
            <a:pPr lvl="1"/>
            <a:r>
              <a:rPr lang="en-US" sz="2400" dirty="0" smtClean="0"/>
              <a:t>Random query IDs everywhere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In practice, takes about </a:t>
            </a:r>
          </a:p>
          <a:p>
            <a:pPr>
              <a:buNone/>
            </a:pPr>
            <a:r>
              <a:rPr lang="en-US" sz="2800" dirty="0" smtClean="0"/>
              <a:t>	10 minutes</a:t>
            </a:r>
          </a:p>
          <a:p>
            <a:pPr lvl="1">
              <a:buNone/>
            </a:pPr>
            <a:endParaRPr lang="en-US" sz="2000" dirty="0"/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606550" y="2505075"/>
          <a:ext cx="57435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7" name="Equation" r:id="rId3" imgW="3454400" imgH="1473200" progId="Equation.3">
                  <p:embed/>
                </p:oleObj>
              </mc:Choice>
              <mc:Fallback>
                <p:oleObj name="Equation" r:id="rId3" imgW="3454400" imgH="1473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2505075"/>
                        <a:ext cx="5743575" cy="244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969682"/>
              </p:ext>
            </p:extLst>
          </p:nvPr>
        </p:nvGraphicFramePr>
        <p:xfrm>
          <a:off x="4878351" y="5164667"/>
          <a:ext cx="3140792" cy="14833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88201"/>
                <a:gridCol w="25525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L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Pr(Every</a:t>
                      </a:r>
                      <a:r>
                        <a:rPr lang="en-US" dirty="0" smtClean="0"/>
                        <a:t> forgery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wrong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0.9994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100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6600"/>
                          </a:solidFill>
                        </a:rPr>
                        <a:t>0.926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290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0.54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Mitigating </a:t>
            </a:r>
            <a:r>
              <a:rPr lang="en-US" dirty="0" smtClean="0"/>
              <a:t>nameserver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227667"/>
            <a:ext cx="8500533" cy="4233334"/>
          </a:xfrm>
        </p:spPr>
        <p:txBody>
          <a:bodyPr>
            <a:normAutofit/>
          </a:bodyPr>
          <a:lstStyle/>
          <a:p>
            <a:pPr marL="514350" indent="-514350">
              <a:lnSpc>
                <a:spcPct val="70000"/>
              </a:lnSpc>
            </a:pPr>
            <a:r>
              <a:rPr lang="en-US" sz="2800" b="1" dirty="0" smtClean="0">
                <a:solidFill>
                  <a:srgbClr val="008000"/>
                </a:solidFill>
              </a:rPr>
              <a:t>Solution: Randomize </a:t>
            </a:r>
            <a:r>
              <a:rPr lang="en-US" sz="2800" b="1" dirty="0" smtClean="0">
                <a:solidFill>
                  <a:srgbClr val="008000"/>
                </a:solidFill>
              </a:rPr>
              <a:t>the query’s UDP source port </a:t>
            </a:r>
            <a:endParaRPr lang="en-US" sz="2800" b="1" dirty="0" smtClean="0">
              <a:solidFill>
                <a:srgbClr val="008000"/>
              </a:solidFill>
            </a:endParaRPr>
          </a:p>
          <a:p>
            <a:pPr marL="514350" indent="-514350">
              <a:lnSpc>
                <a:spcPct val="70000"/>
              </a:lnSpc>
            </a:pPr>
            <a:endParaRPr lang="en-US" sz="2800" b="1" dirty="0" smtClean="0"/>
          </a:p>
          <a:p>
            <a:pPr marL="514350" indent="-514350">
              <a:lnSpc>
                <a:spcPct val="70000"/>
              </a:lnSpc>
            </a:pPr>
            <a:r>
              <a:rPr lang="en-US" sz="2800" dirty="0" smtClean="0"/>
              <a:t>Reply checking:</a:t>
            </a:r>
          </a:p>
          <a:p>
            <a:pPr marL="914400" lvl="1" indent="-514350">
              <a:lnSpc>
                <a:spcPct val="70000"/>
              </a:lnSpc>
              <a:buFont typeface="+mj-lt"/>
              <a:buAutoNum type="arabicPeriod"/>
            </a:pPr>
            <a:r>
              <a:rPr lang="en-US" sz="2800" dirty="0" smtClean="0"/>
              <a:t>Kernel network stack matches destination port of TLD server’s reply with UDP source port of local </a:t>
            </a:r>
            <a:r>
              <a:rPr lang="en-US" sz="2800" dirty="0" err="1" smtClean="0"/>
              <a:t>NS’s</a:t>
            </a:r>
            <a:r>
              <a:rPr lang="en-US" sz="2800" dirty="0" smtClean="0"/>
              <a:t> query</a:t>
            </a:r>
          </a:p>
          <a:p>
            <a:pPr marL="914400" lvl="1" indent="-514350">
              <a:lnSpc>
                <a:spcPct val="70000"/>
              </a:lnSpc>
              <a:buFont typeface="+mj-lt"/>
              <a:buAutoNum type="arabicPeriod"/>
            </a:pPr>
            <a:r>
              <a:rPr lang="en-US" sz="2800" dirty="0" smtClean="0"/>
              <a:t>DNS server matches query ID of reply with query id of </a:t>
            </a:r>
            <a:r>
              <a:rPr lang="en-US" sz="2800" dirty="0" smtClean="0"/>
              <a:t>request</a:t>
            </a:r>
          </a:p>
          <a:p>
            <a:pPr marL="914400" lvl="1" indent="-514350">
              <a:lnSpc>
                <a:spcPct val="70000"/>
              </a:lnSpc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lnSpc>
                <a:spcPct val="70000"/>
              </a:lnSpc>
            </a:pPr>
            <a:r>
              <a:rPr lang="en-US" sz="2800" dirty="0" smtClean="0"/>
              <a:t>MS DNS server pre-allocates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2800" dirty="0" smtClean="0"/>
              <a:t>	2,500 UDP ports for requests</a:t>
            </a:r>
            <a:endParaRPr lang="en-US" dirty="0" smtClean="0"/>
          </a:p>
          <a:p>
            <a:pPr marL="514350" indent="-514350">
              <a:lnSpc>
                <a:spcPct val="70000"/>
              </a:lnSpc>
            </a:pP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5743670" y="3996383"/>
            <a:ext cx="2943130" cy="2072540"/>
            <a:chOff x="3349395" y="2362311"/>
            <a:chExt cx="3737539" cy="3032683"/>
          </a:xfrm>
        </p:grpSpPr>
        <p:sp>
          <p:nvSpPr>
            <p:cNvPr id="4" name="Rectangle 3"/>
            <p:cNvSpPr/>
            <p:nvPr/>
          </p:nvSpPr>
          <p:spPr>
            <a:xfrm>
              <a:off x="3351512" y="4531818"/>
              <a:ext cx="1867711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Query ID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3349395" y="4963406"/>
              <a:ext cx="3735422" cy="431588"/>
            </a:xfrm>
            <a:custGeom>
              <a:avLst/>
              <a:gdLst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0 w 3735422"/>
                <a:gd name="connsiteY3" fmla="*/ 431588 h 431588"/>
                <a:gd name="connsiteX4" fmla="*/ 0 w 3735422"/>
                <a:gd name="connsiteY4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0 w 3735422"/>
                <a:gd name="connsiteY4" fmla="*/ 431588 h 431588"/>
                <a:gd name="connsiteX5" fmla="*/ 0 w 3735422"/>
                <a:gd name="connsiteY5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425693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943485 w 3735422"/>
                <a:gd name="connsiteY3" fmla="*/ 425693 h 431588"/>
                <a:gd name="connsiteX4" fmla="*/ 375009 w 3735422"/>
                <a:gd name="connsiteY4" fmla="*/ 262559 h 431588"/>
                <a:gd name="connsiteX5" fmla="*/ 0 w 3735422"/>
                <a:gd name="connsiteY5" fmla="*/ 431588 h 431588"/>
                <a:gd name="connsiteX6" fmla="*/ 0 w 3735422"/>
                <a:gd name="connsiteY6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1366819 w 3735422"/>
                <a:gd name="connsiteY3" fmla="*/ 413597 h 431588"/>
                <a:gd name="connsiteX4" fmla="*/ 943485 w 3735422"/>
                <a:gd name="connsiteY4" fmla="*/ 425693 h 431588"/>
                <a:gd name="connsiteX5" fmla="*/ 375009 w 3735422"/>
                <a:gd name="connsiteY5" fmla="*/ 262559 h 431588"/>
                <a:gd name="connsiteX6" fmla="*/ 0 w 3735422"/>
                <a:gd name="connsiteY6" fmla="*/ 431588 h 431588"/>
                <a:gd name="connsiteX7" fmla="*/ 0 w 3735422"/>
                <a:gd name="connsiteY7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366819 w 3735422"/>
                <a:gd name="connsiteY4" fmla="*/ 413597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044152 w 3735422"/>
                <a:gd name="connsiteY3" fmla="*/ 425693 h 431588"/>
                <a:gd name="connsiteX4" fmla="*/ 1572438 w 3735422"/>
                <a:gd name="connsiteY4" fmla="*/ 226273 h 431588"/>
                <a:gd name="connsiteX5" fmla="*/ 943485 w 3735422"/>
                <a:gd name="connsiteY5" fmla="*/ 425693 h 431588"/>
                <a:gd name="connsiteX6" fmla="*/ 375009 w 3735422"/>
                <a:gd name="connsiteY6" fmla="*/ 262559 h 431588"/>
                <a:gd name="connsiteX7" fmla="*/ 0 w 3735422"/>
                <a:gd name="connsiteY7" fmla="*/ 431588 h 431588"/>
                <a:gd name="connsiteX8" fmla="*/ 0 w 3735422"/>
                <a:gd name="connsiteY8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714833 w 3735422"/>
                <a:gd name="connsiteY3" fmla="*/ 422064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  <a:gd name="connsiteX0" fmla="*/ 0 w 3735422"/>
                <a:gd name="connsiteY0" fmla="*/ 0 h 431588"/>
                <a:gd name="connsiteX1" fmla="*/ 3735422 w 3735422"/>
                <a:gd name="connsiteY1" fmla="*/ 0 h 431588"/>
                <a:gd name="connsiteX2" fmla="*/ 3735422 w 3735422"/>
                <a:gd name="connsiteY2" fmla="*/ 431588 h 431588"/>
                <a:gd name="connsiteX3" fmla="*/ 2936945 w 3735422"/>
                <a:gd name="connsiteY3" fmla="*/ 260140 h 431588"/>
                <a:gd name="connsiteX4" fmla="*/ 2044152 w 3735422"/>
                <a:gd name="connsiteY4" fmla="*/ 425693 h 431588"/>
                <a:gd name="connsiteX5" fmla="*/ 1572438 w 3735422"/>
                <a:gd name="connsiteY5" fmla="*/ 226273 h 431588"/>
                <a:gd name="connsiteX6" fmla="*/ 943485 w 3735422"/>
                <a:gd name="connsiteY6" fmla="*/ 425693 h 431588"/>
                <a:gd name="connsiteX7" fmla="*/ 375009 w 3735422"/>
                <a:gd name="connsiteY7" fmla="*/ 262559 h 431588"/>
                <a:gd name="connsiteX8" fmla="*/ 0 w 3735422"/>
                <a:gd name="connsiteY8" fmla="*/ 431588 h 431588"/>
                <a:gd name="connsiteX9" fmla="*/ 0 w 3735422"/>
                <a:gd name="connsiteY9" fmla="*/ 0 h 43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5422" h="431588">
                  <a:moveTo>
                    <a:pt x="0" y="0"/>
                  </a:moveTo>
                  <a:lnTo>
                    <a:pt x="3735422" y="0"/>
                  </a:lnTo>
                  <a:lnTo>
                    <a:pt x="3735422" y="431588"/>
                  </a:lnTo>
                  <a:lnTo>
                    <a:pt x="2936945" y="260140"/>
                  </a:lnTo>
                  <a:lnTo>
                    <a:pt x="2044152" y="425693"/>
                  </a:lnTo>
                  <a:lnTo>
                    <a:pt x="1572438" y="226273"/>
                  </a:lnTo>
                  <a:lnTo>
                    <a:pt x="943485" y="425693"/>
                  </a:lnTo>
                  <a:lnTo>
                    <a:pt x="375009" y="262559"/>
                  </a:lnTo>
                  <a:lnTo>
                    <a:pt x="0" y="431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336631" y="4531818"/>
              <a:ext cx="46751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 smtClean="0">
                  <a:solidFill>
                    <a:srgbClr val="000000"/>
                  </a:solidFill>
                </a:rPr>
                <a:t>opcode</a:t>
              </a:r>
              <a:endParaRPr lang="en-US" sz="9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921558" y="4531818"/>
              <a:ext cx="11740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050" dirty="0" smtClean="0">
                  <a:solidFill>
                    <a:srgbClr val="000000"/>
                  </a:solidFill>
                </a:rPr>
                <a:t>TC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269957" y="4531818"/>
              <a:ext cx="352225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100" dirty="0" smtClean="0">
                  <a:solidFill>
                    <a:srgbClr val="000000"/>
                  </a:solidFill>
                </a:rPr>
                <a:t>Z</a:t>
              </a:r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617299" y="4531818"/>
              <a:ext cx="46751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100" dirty="0" smtClean="0">
                  <a:solidFill>
                    <a:srgbClr val="000000"/>
                  </a:solidFill>
                </a:rPr>
                <a:t>rcode</a:t>
              </a:r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04150" y="4531818"/>
              <a:ext cx="11740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050" dirty="0" smtClean="0">
                  <a:solidFill>
                    <a:srgbClr val="000000"/>
                  </a:solidFill>
                </a:rPr>
                <a:t>AA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19223" y="4531818"/>
              <a:ext cx="11740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050" dirty="0" smtClean="0">
                  <a:solidFill>
                    <a:srgbClr val="000000"/>
                  </a:solidFill>
                </a:rPr>
                <a:t>QR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35141" y="4531818"/>
              <a:ext cx="11740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050" dirty="0" smtClean="0">
                  <a:solidFill>
                    <a:srgbClr val="000000"/>
                  </a:solidFill>
                </a:rPr>
                <a:t>RD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52549" y="4531818"/>
              <a:ext cx="117408" cy="43158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050" dirty="0" smtClean="0">
                  <a:solidFill>
                    <a:srgbClr val="000000"/>
                  </a:solidFill>
                </a:rPr>
                <a:t>RA</a:t>
              </a:r>
              <a:endParaRPr 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49395" y="3668642"/>
              <a:ext cx="1867711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Source port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19223" y="3668642"/>
              <a:ext cx="1867711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Dest port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351512" y="4100230"/>
              <a:ext cx="1867711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UDP length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219223" y="4100230"/>
              <a:ext cx="1867711" cy="43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UDP </a:t>
              </a:r>
              <a:r>
                <a:rPr lang="en-US" dirty="0" err="1" smtClean="0">
                  <a:solidFill>
                    <a:srgbClr val="000000"/>
                  </a:solidFill>
                </a:rPr>
                <a:t>cksum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351512" y="3237054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Destination IP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49395" y="2805466"/>
              <a:ext cx="3733305" cy="431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Source IP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349395" y="2362311"/>
              <a:ext cx="3733305" cy="443154"/>
            </a:xfrm>
            <a:custGeom>
              <a:avLst/>
              <a:gdLst>
                <a:gd name="connsiteX0" fmla="*/ 0 w 3733305"/>
                <a:gd name="connsiteY0" fmla="*/ 0 h 431588"/>
                <a:gd name="connsiteX1" fmla="*/ 3733305 w 3733305"/>
                <a:gd name="connsiteY1" fmla="*/ 0 h 431588"/>
                <a:gd name="connsiteX2" fmla="*/ 3733305 w 3733305"/>
                <a:gd name="connsiteY2" fmla="*/ 431588 h 431588"/>
                <a:gd name="connsiteX3" fmla="*/ 0 w 3733305"/>
                <a:gd name="connsiteY3" fmla="*/ 431588 h 431588"/>
                <a:gd name="connsiteX4" fmla="*/ 0 w 3733305"/>
                <a:gd name="connsiteY4" fmla="*/ 0 h 431588"/>
                <a:gd name="connsiteX0" fmla="*/ 0 w 3733305"/>
                <a:gd name="connsiteY0" fmla="*/ 5217 h 436805"/>
                <a:gd name="connsiteX1" fmla="*/ 3267283 w 3733305"/>
                <a:gd name="connsiteY1" fmla="*/ 0 h 436805"/>
                <a:gd name="connsiteX2" fmla="*/ 3733305 w 3733305"/>
                <a:gd name="connsiteY2" fmla="*/ 5217 h 436805"/>
                <a:gd name="connsiteX3" fmla="*/ 3733305 w 3733305"/>
                <a:gd name="connsiteY3" fmla="*/ 436805 h 436805"/>
                <a:gd name="connsiteX4" fmla="*/ 0 w 3733305"/>
                <a:gd name="connsiteY4" fmla="*/ 436805 h 436805"/>
                <a:gd name="connsiteX5" fmla="*/ 0 w 3733305"/>
                <a:gd name="connsiteY5" fmla="*/ 5217 h 436805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6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2689433 w 3733305"/>
                <a:gd name="connsiteY1" fmla="*/ 0 h 443154"/>
                <a:gd name="connsiteX2" fmla="*/ 3267283 w 3733305"/>
                <a:gd name="connsiteY2" fmla="*/ 133349 h 443154"/>
                <a:gd name="connsiteX3" fmla="*/ 3733305 w 3733305"/>
                <a:gd name="connsiteY3" fmla="*/ 11566 h 443154"/>
                <a:gd name="connsiteX4" fmla="*/ 3733305 w 3733305"/>
                <a:gd name="connsiteY4" fmla="*/ 443154 h 443154"/>
                <a:gd name="connsiteX5" fmla="*/ 0 w 3733305"/>
                <a:gd name="connsiteY5" fmla="*/ 443154 h 443154"/>
                <a:gd name="connsiteX6" fmla="*/ 0 w 3733305"/>
                <a:gd name="connsiteY6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689433 w 3733305"/>
                <a:gd name="connsiteY2" fmla="*/ 0 h 443154"/>
                <a:gd name="connsiteX3" fmla="*/ 3267283 w 3733305"/>
                <a:gd name="connsiteY3" fmla="*/ 133349 h 443154"/>
                <a:gd name="connsiteX4" fmla="*/ 3733305 w 3733305"/>
                <a:gd name="connsiteY4" fmla="*/ 11566 h 443154"/>
                <a:gd name="connsiteX5" fmla="*/ 3733305 w 3733305"/>
                <a:gd name="connsiteY5" fmla="*/ 443154 h 443154"/>
                <a:gd name="connsiteX6" fmla="*/ 0 w 3733305"/>
                <a:gd name="connsiteY6" fmla="*/ 443154 h 443154"/>
                <a:gd name="connsiteX7" fmla="*/ 0 w 3733305"/>
                <a:gd name="connsiteY7" fmla="*/ 11566 h 443154"/>
                <a:gd name="connsiteX0" fmla="*/ 0 w 3733305"/>
                <a:gd name="connsiteY0" fmla="*/ 11566 h 443154"/>
                <a:gd name="connsiteX1" fmla="*/ 1882983 w 3733305"/>
                <a:gd name="connsiteY1" fmla="*/ 0 h 443154"/>
                <a:gd name="connsiteX2" fmla="*/ 2251283 w 3733305"/>
                <a:gd name="connsiteY2" fmla="*/ 146050 h 443154"/>
                <a:gd name="connsiteX3" fmla="*/ 2689433 w 3733305"/>
                <a:gd name="connsiteY3" fmla="*/ 0 h 443154"/>
                <a:gd name="connsiteX4" fmla="*/ 3267283 w 3733305"/>
                <a:gd name="connsiteY4" fmla="*/ 133349 h 443154"/>
                <a:gd name="connsiteX5" fmla="*/ 3733305 w 3733305"/>
                <a:gd name="connsiteY5" fmla="*/ 11566 h 443154"/>
                <a:gd name="connsiteX6" fmla="*/ 3733305 w 3733305"/>
                <a:gd name="connsiteY6" fmla="*/ 443154 h 443154"/>
                <a:gd name="connsiteX7" fmla="*/ 0 w 3733305"/>
                <a:gd name="connsiteY7" fmla="*/ 443154 h 443154"/>
                <a:gd name="connsiteX8" fmla="*/ 0 w 3733305"/>
                <a:gd name="connsiteY8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882983 w 3733305"/>
                <a:gd name="connsiteY2" fmla="*/ 0 h 443154"/>
                <a:gd name="connsiteX3" fmla="*/ 2251283 w 3733305"/>
                <a:gd name="connsiteY3" fmla="*/ 146050 h 443154"/>
                <a:gd name="connsiteX4" fmla="*/ 2689433 w 3733305"/>
                <a:gd name="connsiteY4" fmla="*/ 0 h 443154"/>
                <a:gd name="connsiteX5" fmla="*/ 3267283 w 3733305"/>
                <a:gd name="connsiteY5" fmla="*/ 133349 h 443154"/>
                <a:gd name="connsiteX6" fmla="*/ 3733305 w 3733305"/>
                <a:gd name="connsiteY6" fmla="*/ 11566 h 443154"/>
                <a:gd name="connsiteX7" fmla="*/ 3733305 w 3733305"/>
                <a:gd name="connsiteY7" fmla="*/ 443154 h 443154"/>
                <a:gd name="connsiteX8" fmla="*/ 0 w 3733305"/>
                <a:gd name="connsiteY8" fmla="*/ 443154 h 443154"/>
                <a:gd name="connsiteX9" fmla="*/ 0 w 3733305"/>
                <a:gd name="connsiteY9" fmla="*/ 11566 h 443154"/>
                <a:gd name="connsiteX0" fmla="*/ 0 w 3733305"/>
                <a:gd name="connsiteY0" fmla="*/ 11566 h 443154"/>
                <a:gd name="connsiteX1" fmla="*/ 1184483 w 3733305"/>
                <a:gd name="connsiteY1" fmla="*/ 0 h 443154"/>
                <a:gd name="connsiteX2" fmla="*/ 1438483 w 3733305"/>
                <a:gd name="connsiteY2" fmla="*/ 158750 h 443154"/>
                <a:gd name="connsiteX3" fmla="*/ 1882983 w 3733305"/>
                <a:gd name="connsiteY3" fmla="*/ 0 h 443154"/>
                <a:gd name="connsiteX4" fmla="*/ 2251283 w 3733305"/>
                <a:gd name="connsiteY4" fmla="*/ 146050 h 443154"/>
                <a:gd name="connsiteX5" fmla="*/ 2689433 w 3733305"/>
                <a:gd name="connsiteY5" fmla="*/ 0 h 443154"/>
                <a:gd name="connsiteX6" fmla="*/ 3267283 w 3733305"/>
                <a:gd name="connsiteY6" fmla="*/ 133349 h 443154"/>
                <a:gd name="connsiteX7" fmla="*/ 3733305 w 3733305"/>
                <a:gd name="connsiteY7" fmla="*/ 11566 h 443154"/>
                <a:gd name="connsiteX8" fmla="*/ 3733305 w 3733305"/>
                <a:gd name="connsiteY8" fmla="*/ 443154 h 443154"/>
                <a:gd name="connsiteX9" fmla="*/ 0 w 3733305"/>
                <a:gd name="connsiteY9" fmla="*/ 443154 h 443154"/>
                <a:gd name="connsiteX10" fmla="*/ 0 w 3733305"/>
                <a:gd name="connsiteY10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1184483 w 3733305"/>
                <a:gd name="connsiteY2" fmla="*/ 0 h 443154"/>
                <a:gd name="connsiteX3" fmla="*/ 1438483 w 3733305"/>
                <a:gd name="connsiteY3" fmla="*/ 158750 h 443154"/>
                <a:gd name="connsiteX4" fmla="*/ 1882983 w 3733305"/>
                <a:gd name="connsiteY4" fmla="*/ 0 h 443154"/>
                <a:gd name="connsiteX5" fmla="*/ 2251283 w 3733305"/>
                <a:gd name="connsiteY5" fmla="*/ 146050 h 443154"/>
                <a:gd name="connsiteX6" fmla="*/ 2689433 w 3733305"/>
                <a:gd name="connsiteY6" fmla="*/ 0 h 443154"/>
                <a:gd name="connsiteX7" fmla="*/ 3267283 w 3733305"/>
                <a:gd name="connsiteY7" fmla="*/ 133349 h 443154"/>
                <a:gd name="connsiteX8" fmla="*/ 3733305 w 3733305"/>
                <a:gd name="connsiteY8" fmla="*/ 11566 h 443154"/>
                <a:gd name="connsiteX9" fmla="*/ 3733305 w 3733305"/>
                <a:gd name="connsiteY9" fmla="*/ 443154 h 443154"/>
                <a:gd name="connsiteX10" fmla="*/ 0 w 3733305"/>
                <a:gd name="connsiteY10" fmla="*/ 443154 h 443154"/>
                <a:gd name="connsiteX11" fmla="*/ 0 w 3733305"/>
                <a:gd name="connsiteY11" fmla="*/ 11566 h 443154"/>
                <a:gd name="connsiteX0" fmla="*/ 0 w 3733305"/>
                <a:gd name="connsiteY0" fmla="*/ 11566 h 443154"/>
                <a:gd name="connsiteX1" fmla="*/ 384383 w 3733305"/>
                <a:gd name="connsiteY1" fmla="*/ 12700 h 443154"/>
                <a:gd name="connsiteX2" fmla="*/ 778083 w 3733305"/>
                <a:gd name="connsiteY2" fmla="*/ 152400 h 443154"/>
                <a:gd name="connsiteX3" fmla="*/ 1184483 w 3733305"/>
                <a:gd name="connsiteY3" fmla="*/ 0 h 443154"/>
                <a:gd name="connsiteX4" fmla="*/ 1438483 w 3733305"/>
                <a:gd name="connsiteY4" fmla="*/ 158750 h 443154"/>
                <a:gd name="connsiteX5" fmla="*/ 1882983 w 3733305"/>
                <a:gd name="connsiteY5" fmla="*/ 0 h 443154"/>
                <a:gd name="connsiteX6" fmla="*/ 2251283 w 3733305"/>
                <a:gd name="connsiteY6" fmla="*/ 146050 h 443154"/>
                <a:gd name="connsiteX7" fmla="*/ 2689433 w 3733305"/>
                <a:gd name="connsiteY7" fmla="*/ 0 h 443154"/>
                <a:gd name="connsiteX8" fmla="*/ 3267283 w 3733305"/>
                <a:gd name="connsiteY8" fmla="*/ 133349 h 443154"/>
                <a:gd name="connsiteX9" fmla="*/ 3733305 w 3733305"/>
                <a:gd name="connsiteY9" fmla="*/ 11566 h 443154"/>
                <a:gd name="connsiteX10" fmla="*/ 3733305 w 3733305"/>
                <a:gd name="connsiteY10" fmla="*/ 443154 h 443154"/>
                <a:gd name="connsiteX11" fmla="*/ 0 w 3733305"/>
                <a:gd name="connsiteY11" fmla="*/ 443154 h 443154"/>
                <a:gd name="connsiteX12" fmla="*/ 0 w 3733305"/>
                <a:gd name="connsiteY12" fmla="*/ 11566 h 443154"/>
                <a:gd name="connsiteX0" fmla="*/ 0 w 3733305"/>
                <a:gd name="connsiteY0" fmla="*/ 11566 h 443154"/>
                <a:gd name="connsiteX1" fmla="*/ 174833 w 3733305"/>
                <a:gd name="connsiteY1" fmla="*/ 107950 h 443154"/>
                <a:gd name="connsiteX2" fmla="*/ 384383 w 3733305"/>
                <a:gd name="connsiteY2" fmla="*/ 12700 h 443154"/>
                <a:gd name="connsiteX3" fmla="*/ 778083 w 3733305"/>
                <a:gd name="connsiteY3" fmla="*/ 152400 h 443154"/>
                <a:gd name="connsiteX4" fmla="*/ 1184483 w 3733305"/>
                <a:gd name="connsiteY4" fmla="*/ 0 h 443154"/>
                <a:gd name="connsiteX5" fmla="*/ 1438483 w 3733305"/>
                <a:gd name="connsiteY5" fmla="*/ 158750 h 443154"/>
                <a:gd name="connsiteX6" fmla="*/ 1882983 w 3733305"/>
                <a:gd name="connsiteY6" fmla="*/ 0 h 443154"/>
                <a:gd name="connsiteX7" fmla="*/ 2251283 w 3733305"/>
                <a:gd name="connsiteY7" fmla="*/ 146050 h 443154"/>
                <a:gd name="connsiteX8" fmla="*/ 2689433 w 3733305"/>
                <a:gd name="connsiteY8" fmla="*/ 0 h 443154"/>
                <a:gd name="connsiteX9" fmla="*/ 3267283 w 3733305"/>
                <a:gd name="connsiteY9" fmla="*/ 133349 h 443154"/>
                <a:gd name="connsiteX10" fmla="*/ 3733305 w 3733305"/>
                <a:gd name="connsiteY10" fmla="*/ 11566 h 443154"/>
                <a:gd name="connsiteX11" fmla="*/ 3733305 w 3733305"/>
                <a:gd name="connsiteY11" fmla="*/ 443154 h 443154"/>
                <a:gd name="connsiteX12" fmla="*/ 0 w 3733305"/>
                <a:gd name="connsiteY12" fmla="*/ 443154 h 443154"/>
                <a:gd name="connsiteX13" fmla="*/ 0 w 3733305"/>
                <a:gd name="connsiteY13" fmla="*/ 11566 h 44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33305" h="443154">
                  <a:moveTo>
                    <a:pt x="0" y="11566"/>
                  </a:moveTo>
                  <a:lnTo>
                    <a:pt x="174833" y="107950"/>
                  </a:lnTo>
                  <a:lnTo>
                    <a:pt x="384383" y="12700"/>
                  </a:lnTo>
                  <a:lnTo>
                    <a:pt x="778083" y="152400"/>
                  </a:lnTo>
                  <a:lnTo>
                    <a:pt x="1184483" y="0"/>
                  </a:lnTo>
                  <a:lnTo>
                    <a:pt x="1438483" y="158750"/>
                  </a:lnTo>
                  <a:lnTo>
                    <a:pt x="1882983" y="0"/>
                  </a:lnTo>
                  <a:lnTo>
                    <a:pt x="2251283" y="146050"/>
                  </a:lnTo>
                  <a:lnTo>
                    <a:pt x="2689433" y="0"/>
                  </a:lnTo>
                  <a:lnTo>
                    <a:pt x="3267283" y="133349"/>
                  </a:lnTo>
                  <a:lnTo>
                    <a:pt x="3733305" y="11566"/>
                  </a:lnTo>
                  <a:lnTo>
                    <a:pt x="3733305" y="443154"/>
                  </a:lnTo>
                  <a:lnTo>
                    <a:pt x="0" y="443154"/>
                  </a:lnTo>
                  <a:lnTo>
                    <a:pt x="0" y="1156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1142999" y="5334124"/>
          <a:ext cx="3937001" cy="1112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76" name="Equation" r:id="rId4" imgW="2247900" imgH="635000" progId="Equation.3">
                  <p:embed/>
                </p:oleObj>
              </mc:Choice>
              <mc:Fallback>
                <p:oleObj name="Equation" r:id="rId4" imgW="2247900" imgH="635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99" y="5334124"/>
                        <a:ext cx="3937001" cy="11121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01" y="1768831"/>
            <a:ext cx="8739999" cy="454488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Domain Name System (DNS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F7F7F"/>
                </a:solidFill>
              </a:rPr>
              <a:t>DNS </a:t>
            </a:r>
            <a:r>
              <a:rPr lang="en-US" dirty="0" smtClean="0">
                <a:solidFill>
                  <a:srgbClr val="7F7F7F"/>
                </a:solidFill>
              </a:rPr>
              <a:t>security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Coursework </a:t>
            </a:r>
            <a:r>
              <a:rPr lang="en-US" b="1" dirty="0" smtClean="0"/>
              <a:t>2 </a:t>
            </a:r>
            <a:r>
              <a:rPr lang="en-US" b="1" dirty="0"/>
              <a:t>i</a:t>
            </a:r>
            <a:r>
              <a:rPr lang="en-US" b="1" dirty="0" smtClean="0"/>
              <a:t>ntroduction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32707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ln>
          <a:solidFill>
            <a:srgbClr val="000000"/>
          </a:solidFill>
          <a:prstDash val="solid"/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8645</TotalTime>
  <Words>3617</Words>
  <Application>Microsoft Macintosh PowerPoint</Application>
  <PresentationFormat>On-screen Show (4:3)</PresentationFormat>
  <Paragraphs>866</Paragraphs>
  <Slides>45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1_Office Theme</vt:lpstr>
      <vt:lpstr>Equation</vt:lpstr>
      <vt:lpstr>The Domain Name System</vt:lpstr>
      <vt:lpstr>Today</vt:lpstr>
      <vt:lpstr>Host names versus IP addresses</vt:lpstr>
      <vt:lpstr>Original design of the DNS</vt:lpstr>
      <vt:lpstr>Domain Name System (DNS)</vt:lpstr>
      <vt:lpstr>The DNS namespace is hierarchical</vt:lpstr>
      <vt:lpstr>Many uses of DNS</vt:lpstr>
      <vt:lpstr>DNS root nameservers</vt:lpstr>
      <vt:lpstr>DNS root nameservers</vt:lpstr>
      <vt:lpstr>TLD and Authoritative Servers</vt:lpstr>
      <vt:lpstr>Local name servers</vt:lpstr>
      <vt:lpstr>DNS in operation</vt:lpstr>
      <vt:lpstr>A recursive DNS lookup (simplified)</vt:lpstr>
      <vt:lpstr>Local NS does clients’ work</vt:lpstr>
      <vt:lpstr>Recursive versus iterative queries</vt:lpstr>
      <vt:lpstr>DNS resource record (RR): Overview</vt:lpstr>
      <vt:lpstr>Example: A real recursive query</vt:lpstr>
      <vt:lpstr>Example: A real recursive query (2)</vt:lpstr>
      <vt:lpstr>Example: A real recursive query (3)</vt:lpstr>
      <vt:lpstr>DNS Caching</vt:lpstr>
      <vt:lpstr>Reverse mapping (IP to hostname)</vt:lpstr>
      <vt:lpstr>Inserting resource records into DNS</vt:lpstr>
      <vt:lpstr>Setting up foobar.com (cont’d)</vt:lpstr>
      <vt:lpstr>DNS protocol operation</vt:lpstr>
      <vt:lpstr>DNS server state</vt:lpstr>
      <vt:lpstr>A DNS resource record (RR) in detail</vt:lpstr>
      <vt:lpstr>DNS protocol message</vt:lpstr>
      <vt:lpstr>DNS protocol header</vt:lpstr>
      <vt:lpstr>Today</vt:lpstr>
      <vt:lpstr>Implications of subverting DNS</vt:lpstr>
      <vt:lpstr>Security Problem #1: Coffee shop</vt:lpstr>
      <vt:lpstr>Security Problem #2: Cache poisoning</vt:lpstr>
      <vt:lpstr>DNS cache poisoning (cont’d)</vt:lpstr>
      <vt:lpstr>Bailiwick checking</vt:lpstr>
      <vt:lpstr>Poisoning the local nameserver</vt:lpstr>
      <vt:lpstr>Predicting the next query ID</vt:lpstr>
      <vt:lpstr>Nameserver cache poisoning</vt:lpstr>
      <vt:lpstr>Requirements for a successful exploit</vt:lpstr>
      <vt:lpstr>Kaminsky nameserver poisoning</vt:lpstr>
      <vt:lpstr>Kaminsky nameserver poisoning (1): One query</vt:lpstr>
      <vt:lpstr>Kaminsky nameserver poisoning (2)</vt:lpstr>
      <vt:lpstr>Kaminsky nameserver poisoning (3)  Multiple queries and replies</vt:lpstr>
      <vt:lpstr>Increasing the chances of success</vt:lpstr>
      <vt:lpstr>Mitigating nameserver poisoning</vt:lpstr>
      <vt:lpstr>Today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Domain Name System</dc:title>
  <dc:creator>Kyle Jamieson</dc:creator>
  <cp:lastModifiedBy>Kyle Jamieson</cp:lastModifiedBy>
  <cp:revision>317</cp:revision>
  <dcterms:created xsi:type="dcterms:W3CDTF">2010-11-02T07:56:20Z</dcterms:created>
  <dcterms:modified xsi:type="dcterms:W3CDTF">2013-10-24T14:57:14Z</dcterms:modified>
</cp:coreProperties>
</file>