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72" r:id="rId12"/>
    <p:sldId id="265" r:id="rId13"/>
    <p:sldId id="273" r:id="rId14"/>
    <p:sldId id="277" r:id="rId15"/>
    <p:sldId id="274" r:id="rId16"/>
    <p:sldId id="276" r:id="rId17"/>
    <p:sldId id="275" r:id="rId18"/>
    <p:sldId id="266" r:id="rId19"/>
    <p:sldId id="269" r:id="rId20"/>
    <p:sldId id="271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8690"/>
  </p:normalViewPr>
  <p:slideViewPr>
    <p:cSldViewPr snapToGrid="0" snapToObjects="1">
      <p:cViewPr varScale="1">
        <p:scale>
          <a:sx n="111" d="100"/>
          <a:sy n="111" d="100"/>
        </p:scale>
        <p:origin x="6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83B90-62A4-6145-8796-4F66B6FA3C48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AB05-7D3B-7C40-9D6C-512ACE897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2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2AB05-7D3B-7C40-9D6C-512ACE897A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71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2AB05-7D3B-7C40-9D6C-512ACE897A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23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2AB05-7D3B-7C40-9D6C-512ACE897A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7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1DCCD-8404-824E-9A85-97323B70D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61E8D-8B9C-AF41-8496-D963D2DCD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DA3A2-C0D6-CE47-95EB-31854CB3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09E5-3EAB-914D-8DFB-66F2D14AAA67}" type="datetimeFigureOut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4B8A7-4FEC-334D-BF49-E6886E038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EB791-7A3B-2C46-8CED-FB489F4C4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EBC8-554A-0E4E-AAF7-B4EDBB23D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3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EC014-E8FC-F845-9CAA-E0A16B18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02A841-2BB3-234F-ABF0-C28DA2B25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A81CE-B71C-EA48-A221-03C3AA10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09E5-3EAB-914D-8DFB-66F2D14AAA67}" type="datetimeFigureOut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8BD69-8B40-5844-9D8F-BF7473ECA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93260-9B94-A347-9554-5DE3AF57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EBC8-554A-0E4E-AAF7-B4EDBB23D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45904E-03EA-FC45-B037-EF9C97DE6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4D04C8-F35F-C54B-AB1F-B57F64FFF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7F5E4-D0C7-6343-B859-900F61E1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09E5-3EAB-914D-8DFB-66F2D14AAA67}" type="datetimeFigureOut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0D0D1-BABB-3F40-976F-D907513E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2F48E-8EBA-B74D-93B5-680B5052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EBC8-554A-0E4E-AAF7-B4EDBB23D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0738-BFD8-1E48-B55B-9CD949D66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13405-782B-E649-83D4-02883DA2F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9C597-D54F-7F43-B3C5-32DB3F1AF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09E5-3EAB-914D-8DFB-66F2D14AAA67}" type="datetimeFigureOut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04EC6-BB2D-F94E-A7BD-A1CBC7053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917D6-8CBB-2248-8EE7-EE4C6E1D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EBC8-554A-0E4E-AAF7-B4EDBB23D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62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4E543-7DEF-3043-943A-74E6B2D5C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3B2A1-121A-F24B-9C93-546447735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602DA-0C3D-EB44-B763-1DC9EF439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09E5-3EAB-914D-8DFB-66F2D14AAA67}" type="datetimeFigureOut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6925B-A7B1-6B4D-866A-B9A0C04D9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9FE76-05B0-4443-B63C-2B01AEC8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EBC8-554A-0E4E-AAF7-B4EDBB23D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1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F35D-2F1A-B04F-A0CB-024B0E9F7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C6AA5-4BC9-ED4D-A7FB-8A2C9F3C0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EBD1F-9036-C94D-9ED0-560D92B03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DCEDB-24AA-6A44-B3BB-4E2B2842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09E5-3EAB-914D-8DFB-66F2D14AAA67}" type="datetimeFigureOut">
              <a:rPr lang="en-US" smtClean="0"/>
              <a:t>6/20/18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D109F-A02E-3C40-B50E-C40C1FBA7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1BB829-7516-8E49-97CD-CD1B66060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EBC8-554A-0E4E-AAF7-B4EDBB23D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9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A0352-3BB8-4441-AAD5-229FBFC5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1FE20-2403-3446-A3A5-5B1E3936C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4AC42-37EF-5E45-87B3-06FCF38E3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474081-7DC3-DD4E-B533-A1D1E67810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8D4066-A6F5-2240-A688-CCCFF083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C1BA78-A194-2F4F-9F36-2B18CDD19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09E5-3EAB-914D-8DFB-66F2D14AAA67}" type="datetimeFigureOut">
              <a:rPr lang="en-US" smtClean="0"/>
              <a:t>6/20/18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AFA5FB-5374-2C48-9851-F468B27A5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26C08-BABB-9D4B-8A26-7388002C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EBC8-554A-0E4E-AAF7-B4EDBB23D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42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81460-184A-C447-8A81-569CC455D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2B90F-F32C-4844-878C-5686B770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09E5-3EAB-914D-8DFB-66F2D14AAA67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885E2-27DC-4F4D-99F6-ED0B9029C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B901A-A967-1842-8B43-80980441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EBC8-554A-0E4E-AAF7-B4EDBB23D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E1BF7C-EACE-624F-B2AC-8A45BCA9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09E5-3EAB-914D-8DFB-66F2D14AAA67}" type="datetimeFigureOut">
              <a:rPr lang="en-US" smtClean="0"/>
              <a:t>6/20/18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976013-2CC6-A04D-BFC5-C6D8160B1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E1407-374D-DD45-BACC-9C5D05C0F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EBC8-554A-0E4E-AAF7-B4EDBB23D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6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BD05-F66D-B749-8586-68D226037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F2C6C-6F35-7749-8784-FE50B8798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5B3DB-BA2D-2E48-BF36-709B7E8D9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E93D8-10B4-574A-B7C1-D1381B0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09E5-3EAB-914D-8DFB-66F2D14AAA67}" type="datetimeFigureOut">
              <a:rPr lang="en-US" smtClean="0"/>
              <a:t>6/20/18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63F22-9025-F340-AFC1-170EE64DC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03CFD-6342-494F-875F-9EF0FE06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EBC8-554A-0E4E-AAF7-B4EDBB23D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9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09C34-BDF4-F84F-A9B2-061AA093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E7D55-55C1-4348-B9BF-C1597E7F3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15CAB-CFD9-0A44-8837-234FA0D32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C25393-FF5F-2940-A142-A2632E94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09E5-3EAB-914D-8DFB-66F2D14AAA67}" type="datetimeFigureOut">
              <a:rPr lang="en-US" smtClean="0"/>
              <a:t>6/20/18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39E64-6382-884E-98AE-68D3CA59D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4D764-7F1D-304C-BCFB-DFBFD74D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2EBC8-554A-0E4E-AAF7-B4EDBB23D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89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64E6BC-EFD9-DA48-9B5D-1C302B21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EF519-5C97-134F-91C7-5729FCB25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C565E-FFAD-6445-98F8-45D61C37C3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209E5-3EAB-914D-8DFB-66F2D14AAA67}" type="datetimeFigureOut">
              <a:rPr lang="en-US" smtClean="0"/>
              <a:t>6/20/18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FE335-034B-C042-A3D3-DE18FC16D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F2931-53E3-FC42-98C3-37F23D913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2EBC8-554A-0E4E-AAF7-B4EDBB23D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3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ngeladai/ScanComplet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uncg.cs.princeton.edu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scan-net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2E346-EFF6-BF4F-A4FC-2C0A49836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031290"/>
          </a:xfrm>
        </p:spPr>
        <p:txBody>
          <a:bodyPr/>
          <a:lstStyle/>
          <a:p>
            <a:r>
              <a:rPr lang="en-US" dirty="0" err="1"/>
              <a:t>ScanComplete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3EFB5-7EAA-C643-A100-BA255C848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0916"/>
            <a:ext cx="9144000" cy="1937084"/>
          </a:xfrm>
        </p:spPr>
        <p:txBody>
          <a:bodyPr>
            <a:normAutofit/>
          </a:bodyPr>
          <a:lstStyle/>
          <a:p>
            <a:r>
              <a:rPr lang="en-GB" dirty="0"/>
              <a:t>Large-Scale Scene Completion and Semantic Segmentation for 3D Scans</a:t>
            </a:r>
          </a:p>
          <a:p>
            <a:r>
              <a:rPr lang="en-GB" dirty="0"/>
              <a:t>CVPR ’18 (right now!)</a:t>
            </a:r>
          </a:p>
          <a:p>
            <a:r>
              <a:rPr lang="en-GB" sz="1800" dirty="0"/>
              <a:t>Angela Dai</a:t>
            </a:r>
            <a:r>
              <a:rPr lang="en-GB" sz="1800" baseline="30000" dirty="0"/>
              <a:t>1,3,5</a:t>
            </a:r>
            <a:r>
              <a:rPr lang="en-GB" sz="1800" dirty="0"/>
              <a:t> Daniel Ritchie</a:t>
            </a:r>
            <a:r>
              <a:rPr lang="en-GB" sz="1800" baseline="30000" dirty="0"/>
              <a:t>2</a:t>
            </a:r>
            <a:r>
              <a:rPr lang="en-GB" sz="1800" dirty="0"/>
              <a:t> Martin Bokeloh</a:t>
            </a:r>
            <a:r>
              <a:rPr lang="en-GB" sz="1800" baseline="30000" dirty="0"/>
              <a:t>3</a:t>
            </a:r>
            <a:r>
              <a:rPr lang="en-GB" sz="1800" dirty="0"/>
              <a:t> Scott Reed</a:t>
            </a:r>
            <a:r>
              <a:rPr lang="en-GB" sz="1800" baseline="30000" dirty="0"/>
              <a:t>4</a:t>
            </a:r>
            <a:r>
              <a:rPr lang="en-GB" sz="1800" dirty="0"/>
              <a:t> Juergen Sturm</a:t>
            </a:r>
            <a:r>
              <a:rPr lang="en-GB" sz="1800" baseline="30000" dirty="0"/>
              <a:t>3</a:t>
            </a:r>
            <a:r>
              <a:rPr lang="en-GB" sz="1800" dirty="0"/>
              <a:t> Matthias Nießner</a:t>
            </a:r>
            <a:r>
              <a:rPr lang="en-GB" sz="1800" baseline="30000" dirty="0"/>
              <a:t>5</a:t>
            </a:r>
            <a:r>
              <a:rPr lang="en-GB" sz="1800" dirty="0"/>
              <a:t> </a:t>
            </a:r>
          </a:p>
          <a:p>
            <a:r>
              <a:rPr lang="en-GB" sz="1800" baseline="30000" dirty="0"/>
              <a:t>1</a:t>
            </a:r>
            <a:r>
              <a:rPr lang="en-GB" sz="1800" dirty="0"/>
              <a:t>Stanford University </a:t>
            </a:r>
            <a:r>
              <a:rPr lang="en-GB" sz="1800" baseline="30000" dirty="0"/>
              <a:t>2</a:t>
            </a:r>
            <a:r>
              <a:rPr lang="en-GB" sz="1800" dirty="0"/>
              <a:t>Brown University </a:t>
            </a:r>
            <a:r>
              <a:rPr lang="en-GB" sz="1800" baseline="30000" dirty="0"/>
              <a:t>3</a:t>
            </a:r>
            <a:r>
              <a:rPr lang="en-GB" sz="1800" dirty="0"/>
              <a:t>Google </a:t>
            </a:r>
            <a:r>
              <a:rPr lang="en-GB" sz="1800" baseline="30000" dirty="0"/>
              <a:t>4</a:t>
            </a:r>
            <a:r>
              <a:rPr lang="en-GB" sz="1800" dirty="0"/>
              <a:t>DeepMind </a:t>
            </a:r>
            <a:r>
              <a:rPr lang="en-GB" sz="1800" baseline="30000" dirty="0"/>
              <a:t>5</a:t>
            </a:r>
            <a:r>
              <a:rPr lang="en-GB" sz="1800" dirty="0"/>
              <a:t>Technical University of Munich </a:t>
            </a:r>
          </a:p>
          <a:p>
            <a:endParaRPr lang="en-US" dirty="0"/>
          </a:p>
        </p:txBody>
      </p:sp>
      <p:pic>
        <p:nvPicPr>
          <p:cNvPr id="4098" name="Picture 2" descr="https://github.com/angeladai/ScanComplete/raw/master/images/teaser_mesh.jpg">
            <a:extLst>
              <a:ext uri="{FF2B5EF4-FFF2-40B4-BE49-F238E27FC236}">
                <a16:creationId xmlns:a16="http://schemas.microsoft.com/office/drawing/2014/main" id="{6C378444-BCC9-634D-A0D0-F857D9F34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" y="1278774"/>
            <a:ext cx="12192000" cy="35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528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2A237-2F33-084F-A8C4-24FB6BB78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Coarse-to-fine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98B0-9019-1841-ACED-BF183EF60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4567" cy="4351338"/>
          </a:xfrm>
        </p:spPr>
        <p:txBody>
          <a:bodyPr/>
          <a:lstStyle/>
          <a:p>
            <a:r>
              <a:rPr lang="en-US" dirty="0"/>
              <a:t>Hierarchy of networks employed</a:t>
            </a:r>
          </a:p>
          <a:p>
            <a:pPr lvl="1"/>
            <a:r>
              <a:rPr lang="en-US" dirty="0"/>
              <a:t>Each operates on different voxel resolution</a:t>
            </a:r>
          </a:p>
          <a:p>
            <a:r>
              <a:rPr lang="en-US" dirty="0"/>
              <a:t>Each finer level conditioned on previous coarser level</a:t>
            </a:r>
          </a:p>
          <a:p>
            <a:r>
              <a:rPr lang="en-US" dirty="0"/>
              <a:t>Coarser levels capture spatial context over wider area</a:t>
            </a:r>
          </a:p>
          <a:p>
            <a:r>
              <a:rPr lang="en-US" dirty="0"/>
              <a:t>Finer levels allow reconstruction of finer details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20311D-5DD1-6C42-A4F2-EAD3A03DF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767" y="2652619"/>
            <a:ext cx="6140002" cy="246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37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07A40-622A-DB4B-B332-BD11A1FC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Autoregressive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1A86A-93BD-4142-B6E4-2E1F329F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31" y="1690688"/>
            <a:ext cx="557335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Based on approach developed for </a:t>
            </a:r>
            <a:r>
              <a:rPr lang="en-US" dirty="0" err="1"/>
              <a:t>PixelCNN</a:t>
            </a:r>
            <a:endParaRPr lang="en-US" dirty="0"/>
          </a:p>
          <a:p>
            <a:pPr lvl="1"/>
            <a:r>
              <a:rPr lang="en-US" dirty="0"/>
              <a:t>Conditional image generation</a:t>
            </a:r>
          </a:p>
          <a:p>
            <a:r>
              <a:rPr lang="en-US" dirty="0"/>
              <a:t>Original approach generates pixels sequentially</a:t>
            </a:r>
          </a:p>
          <a:p>
            <a:pPr lvl="1"/>
            <a:r>
              <a:rPr lang="en-US" dirty="0"/>
              <a:t>O(N), not parallelizable</a:t>
            </a:r>
          </a:p>
          <a:p>
            <a:r>
              <a:rPr lang="en-US" dirty="0"/>
              <a:t>Updated approach operates in coarse-to-fine way</a:t>
            </a:r>
          </a:p>
          <a:p>
            <a:pPr lvl="1"/>
            <a:r>
              <a:rPr lang="en-US" dirty="0"/>
              <a:t>Generate initial 4x4 image</a:t>
            </a:r>
          </a:p>
          <a:p>
            <a:pPr lvl="1"/>
            <a:r>
              <a:rPr lang="en-US" dirty="0"/>
              <a:t>Upscaling steps to increase resolution</a:t>
            </a:r>
          </a:p>
          <a:p>
            <a:pPr lvl="1"/>
            <a:r>
              <a:rPr lang="en-US" dirty="0"/>
              <a:t>Pixels within groups processed in parallel</a:t>
            </a:r>
          </a:p>
          <a:p>
            <a:pPr lvl="1"/>
            <a:r>
              <a:rPr lang="en-US" dirty="0"/>
              <a:t>O(log N)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105F2-627D-A946-86C6-2479C55A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89" y="1494870"/>
            <a:ext cx="5686311" cy="1260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7C3C99-5A60-274E-A569-7C12D6F49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496" y="2820433"/>
            <a:ext cx="3554506" cy="16945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1584A-3BA6-A44C-8F3B-339B4CB62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489" y="4649960"/>
            <a:ext cx="5686311" cy="1321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891E09-6B48-CA4F-A8ED-F495B2970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2009" y="911081"/>
            <a:ext cx="778251" cy="55132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3245765-4758-8F47-B1A8-9E10310F797A}"/>
              </a:ext>
            </a:extLst>
          </p:cNvPr>
          <p:cNvSpPr/>
          <p:nvPr/>
        </p:nvSpPr>
        <p:spPr>
          <a:xfrm>
            <a:off x="5256009" y="633478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Conditional Image Generation with </a:t>
            </a:r>
            <a:r>
              <a:rPr lang="en-GB" sz="1400" dirty="0" err="1"/>
              <a:t>PixelCNN</a:t>
            </a:r>
            <a:r>
              <a:rPr lang="en-GB" sz="1400" dirty="0"/>
              <a:t> Decoders (Oord et al. NIPS 2016)</a:t>
            </a:r>
          </a:p>
          <a:p>
            <a:r>
              <a:rPr lang="en-GB" sz="1400" dirty="0"/>
              <a:t>Parallel Multiscale Autoregressive Density Estimation </a:t>
            </a:r>
            <a:r>
              <a:rPr lang="en-GB" sz="1400" dirty="0">
                <a:effectLst/>
              </a:rPr>
              <a:t>(Reed et al. ICML 2017)</a:t>
            </a:r>
          </a:p>
        </p:txBody>
      </p:sp>
    </p:spTree>
    <p:extLst>
      <p:ext uri="{BB962C8B-B14F-4D97-AF65-F5344CB8AC3E}">
        <p14:creationId xmlns:p14="http://schemas.microsoft.com/office/powerpoint/2010/main" val="3957559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01D5-9838-D94F-A702-5807A5DE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Autoregressive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89E5D-C288-9542-8F67-46E943A3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6082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ScanComplete</a:t>
            </a:r>
            <a:r>
              <a:rPr lang="en-US" dirty="0"/>
              <a:t> applies approach in 3D</a:t>
            </a:r>
          </a:p>
          <a:p>
            <a:pPr lvl="1"/>
            <a:r>
              <a:rPr lang="en-US" dirty="0"/>
              <a:t>4 pixel groups -&gt; 8 voxel groups</a:t>
            </a:r>
          </a:p>
          <a:p>
            <a:r>
              <a:rPr lang="en-US" dirty="0"/>
              <a:t>Output of each conditioned on predictions in previous groups</a:t>
            </a:r>
          </a:p>
          <a:p>
            <a:r>
              <a:rPr lang="en-US" dirty="0"/>
              <a:t>Separate CNN for each group</a:t>
            </a:r>
          </a:p>
          <a:p>
            <a:pPr lvl="1"/>
            <a:r>
              <a:rPr lang="en-US" dirty="0"/>
              <a:t>3*8=24 CNNs overall</a:t>
            </a:r>
          </a:p>
          <a:p>
            <a:pPr lvl="1"/>
            <a:r>
              <a:rPr lang="en-US" dirty="0"/>
              <a:t>Inference sequential, but training parallel, using ground truth input</a:t>
            </a:r>
          </a:p>
          <a:p>
            <a:r>
              <a:rPr lang="en-US" dirty="0"/>
              <a:t>Improved accuracy vs. treating voxels independently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C40B3-A45D-8F4F-A492-8F2D85035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542" y="2556696"/>
            <a:ext cx="5379319" cy="26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79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B382A-AA35-3E4F-9677-2A842EC63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821E4B-EFAD-0D4A-A005-E1F78B13B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61658"/>
            <a:ext cx="10515600" cy="3279272"/>
          </a:xfrm>
        </p:spPr>
      </p:pic>
    </p:spTree>
    <p:extLst>
      <p:ext uri="{BB962C8B-B14F-4D97-AF65-F5344CB8AC3E}">
        <p14:creationId xmlns:p14="http://schemas.microsoft.com/office/powerpoint/2010/main" val="3011996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7881F-3130-EB47-B8B7-D5766B2BD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0DB2CC-DEA9-4748-94E0-D914CEF584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Fully convolutional, operating directly in 3D</a:t>
                </a:r>
              </a:p>
              <a:p>
                <a:pPr lvl="1"/>
                <a:r>
                  <a:rPr lang="en-US" dirty="0"/>
                  <a:t>Invariant to training and testing data sizes</a:t>
                </a:r>
              </a:p>
              <a:p>
                <a:r>
                  <a:rPr lang="en-US" dirty="0"/>
                  <a:t>Input volumes are processed with 3D convolutions with 1x1x1 shortcuts</a:t>
                </a:r>
              </a:p>
              <a:p>
                <a:r>
                  <a:rPr lang="en-US" dirty="0"/>
                  <a:t>Then concatenated feature-wise, and further convolved with shortcuts</a:t>
                </a:r>
              </a:p>
              <a:p>
                <a:r>
                  <a:rPr lang="en-US" dirty="0"/>
                  <a:t>Network splits to provide separate geometric &amp; semantic output</a:t>
                </a:r>
              </a:p>
              <a:p>
                <a:r>
                  <a:rPr lang="en-US" dirty="0"/>
                  <a:t>Geometric error: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loss on TDF values</a:t>
                </a:r>
              </a:p>
              <a:p>
                <a:r>
                  <a:rPr lang="en-US" dirty="0"/>
                  <a:t>Semantic error: Voxel-wise </a:t>
                </a:r>
                <a:r>
                  <a:rPr lang="en-US" dirty="0" err="1"/>
                  <a:t>softmax</a:t>
                </a:r>
                <a:r>
                  <a:rPr lang="en-US" dirty="0"/>
                  <a:t> cross entropy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0DB2CC-DEA9-4748-94E0-D914CEF584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4651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4BF4D-9B83-E74D-8F81-C0BEF2AB3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05B74-8093-924C-8654-634BB9B78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27607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Inputs:</a:t>
            </a:r>
          </a:p>
          <a:p>
            <a:pPr lvl="1"/>
            <a:r>
              <a:rPr lang="en-US" dirty="0"/>
              <a:t>Input partial scan</a:t>
            </a:r>
          </a:p>
          <a:p>
            <a:pPr lvl="1"/>
            <a:r>
              <a:rPr lang="en-US" dirty="0"/>
              <a:t>Previous voxel groups: ground truth</a:t>
            </a:r>
          </a:p>
          <a:p>
            <a:pPr lvl="1"/>
            <a:r>
              <a:rPr lang="en-US" dirty="0"/>
              <a:t>Previous hierarchy level: actual network output </a:t>
            </a:r>
          </a:p>
          <a:p>
            <a:pPr lvl="2"/>
            <a:r>
              <a:rPr lang="en-US" dirty="0"/>
              <a:t>Using ground truth caused over-reliance on previous level</a:t>
            </a:r>
          </a:p>
          <a:p>
            <a:pPr lvl="2"/>
            <a:r>
              <a:rPr lang="en-US" dirty="0"/>
              <a:t>Led to overly smoothed output (no detail)</a:t>
            </a:r>
          </a:p>
          <a:p>
            <a:r>
              <a:rPr lang="en-US" dirty="0"/>
              <a:t>Height jittering to prevent overfitting</a:t>
            </a:r>
          </a:p>
          <a:p>
            <a:r>
              <a:rPr lang="en-US" dirty="0"/>
              <a:t>8 groups trained in parallel, 3 levels sequentially</a:t>
            </a:r>
          </a:p>
          <a:p>
            <a:r>
              <a:rPr lang="en-US" dirty="0"/>
              <a:t>Train on </a:t>
            </a:r>
            <a:r>
              <a:rPr lang="en-US" dirty="0" err="1"/>
              <a:t>subvolumes</a:t>
            </a:r>
            <a:r>
              <a:rPr lang="en-US" dirty="0"/>
              <a:t> sampled each 3m from training scenes</a:t>
            </a:r>
          </a:p>
          <a:p>
            <a:pPr lvl="1"/>
            <a:r>
              <a:rPr lang="en-US" dirty="0"/>
              <a:t>90% of volumes with only wall/ceiling/floor randomly discarded</a:t>
            </a:r>
          </a:p>
          <a:p>
            <a:pPr lvl="1"/>
            <a:r>
              <a:rPr lang="en-US" dirty="0"/>
              <a:t>Leaves ~200,000 </a:t>
            </a:r>
            <a:r>
              <a:rPr lang="en-US" dirty="0" err="1"/>
              <a:t>subvolumes</a:t>
            </a:r>
            <a:endParaRPr lang="en-US" dirty="0"/>
          </a:p>
          <a:p>
            <a:r>
              <a:rPr lang="en-US" dirty="0"/>
              <a:t>~3 days training (GTX 1080)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F8A9B-FD60-A947-BEE2-9E54F0ACF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238" y="1232280"/>
            <a:ext cx="4501404" cy="220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0CEFEE-8D6A-B346-AD27-03135A886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238" y="4079332"/>
            <a:ext cx="4501404" cy="180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69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1A20-75F9-6642-8A10-C1062736B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Architecture Variants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97D3F-F2D7-AB46-BDCE-41A944D69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Probabilistic/Deterministic</a:t>
            </a:r>
          </a:p>
          <a:p>
            <a:pPr lvl="1"/>
            <a:r>
              <a:rPr lang="en-US" dirty="0"/>
              <a:t>prob.: Outputs discrete distribution over quantized TDF values</a:t>
            </a:r>
          </a:p>
          <a:p>
            <a:pPr lvl="1"/>
            <a:r>
              <a:rPr lang="en-US" dirty="0"/>
              <a:t>det.: Single TDF output per voxel</a:t>
            </a:r>
          </a:p>
          <a:p>
            <a:r>
              <a:rPr lang="en-US" dirty="0"/>
              <a:t>Autoregressive</a:t>
            </a:r>
          </a:p>
          <a:p>
            <a:pPr lvl="1"/>
            <a:r>
              <a:rPr lang="en-US" dirty="0" err="1"/>
              <a:t>autoreg</a:t>
            </a:r>
            <a:r>
              <a:rPr lang="en-US" dirty="0"/>
              <a:t>.: Uses autoregressive architecture (8 groups, conditioned on previous)</a:t>
            </a:r>
          </a:p>
          <a:p>
            <a:pPr lvl="1"/>
            <a:r>
              <a:rPr lang="en-US" dirty="0"/>
              <a:t>non-</a:t>
            </a:r>
            <a:r>
              <a:rPr lang="en-US" dirty="0" err="1"/>
              <a:t>autoreg</a:t>
            </a:r>
            <a:r>
              <a:rPr lang="en-US" dirty="0"/>
              <a:t>.: All voxels predicted independently</a:t>
            </a:r>
          </a:p>
          <a:p>
            <a:r>
              <a:rPr lang="en-US" dirty="0"/>
              <a:t>Errors:</a:t>
            </a:r>
          </a:p>
          <a:p>
            <a:pPr lvl="1"/>
            <a:r>
              <a:rPr lang="en-US" dirty="0"/>
              <a:t>Entire: Comparing whole target TDF volume</a:t>
            </a:r>
          </a:p>
          <a:p>
            <a:pPr lvl="1"/>
            <a:r>
              <a:rPr lang="en-US" dirty="0"/>
              <a:t>Predicted surface: Constrained to surfaces in predicted output</a:t>
            </a:r>
          </a:p>
          <a:p>
            <a:pPr lvl="1"/>
            <a:r>
              <a:rPr lang="en-US" dirty="0"/>
              <a:t>Target surface: Constrained to surfaces in ground truth</a:t>
            </a:r>
          </a:p>
          <a:p>
            <a:pPr lvl="1"/>
            <a:r>
              <a:rPr lang="en-US" dirty="0"/>
              <a:t>Unknown space: Constrained to complement of predicted surface</a:t>
            </a:r>
          </a:p>
        </p:txBody>
      </p:sp>
    </p:spTree>
    <p:extLst>
      <p:ext uri="{BB962C8B-B14F-4D97-AF65-F5344CB8AC3E}">
        <p14:creationId xmlns:p14="http://schemas.microsoft.com/office/powerpoint/2010/main" val="3529193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9DCBC-2DCF-7943-AEE0-380D02BB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Architecture Variants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EADE6B-E2F2-6C41-B95A-1578A8E37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7823" y="1825625"/>
            <a:ext cx="10136353" cy="4351338"/>
          </a:xfrm>
        </p:spPr>
      </p:pic>
    </p:spTree>
    <p:extLst>
      <p:ext uri="{BB962C8B-B14F-4D97-AF65-F5344CB8AC3E}">
        <p14:creationId xmlns:p14="http://schemas.microsoft.com/office/powerpoint/2010/main" val="3644689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1BFA-1907-DD41-8507-29803E16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Real Data (</a:t>
            </a:r>
            <a:r>
              <a:rPr lang="en-US" dirty="0" err="1"/>
              <a:t>ScanNet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844242-0D0E-634C-9DE2-52169B722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384" y="1825625"/>
            <a:ext cx="8805232" cy="4351338"/>
          </a:xfrm>
        </p:spPr>
      </p:pic>
    </p:spTree>
    <p:extLst>
      <p:ext uri="{BB962C8B-B14F-4D97-AF65-F5344CB8AC3E}">
        <p14:creationId xmlns:p14="http://schemas.microsoft.com/office/powerpoint/2010/main" val="1734476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31E-430D-A044-9A98-ED1B2986C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Semantic Accuracy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BEBB5A-B4AA-264E-9257-915D7635D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32268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70E28E-AC15-AE43-9DFC-9F7B1DD36DFE}"/>
              </a:ext>
            </a:extLst>
          </p:cNvPr>
          <p:cNvSpPr txBox="1"/>
          <p:nvPr/>
        </p:nvSpPr>
        <p:spPr>
          <a:xfrm>
            <a:off x="1251284" y="5005136"/>
            <a:ext cx="1079232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ScanNet</a:t>
            </a:r>
            <a:r>
              <a:rPr lang="en-US" sz="16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3D semantic labelling CNN trained on </a:t>
            </a:r>
            <a:r>
              <a:rPr lang="en-US" sz="1600" dirty="0" err="1"/>
              <a:t>ScanNet</a:t>
            </a:r>
            <a:r>
              <a:rPr lang="en-US" sz="1600" dirty="0"/>
              <a:t> dataset.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Uses approach of Qi et al (Volumetric and Multi-View CNNs for Object Classification on 3D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SSCNet</a:t>
            </a:r>
            <a:r>
              <a:rPr lang="en-US" sz="16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Semantic Scene Completion: generates complete volumetric occupancy with semantic labels from single depth map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However, does this by first converting depth map to TSDF, allowing it to be compared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N.B. different output to </a:t>
            </a:r>
            <a:r>
              <a:rPr lang="en-US" sz="1600" dirty="0" err="1"/>
              <a:t>ScanComplete</a:t>
            </a:r>
            <a:r>
              <a:rPr lang="en-US" sz="1600" dirty="0"/>
              <a:t> – occupancy, not TDF (less geometric detail)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29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13D4-A375-9644-9D1F-4DD6F2771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Dense RGBD SLAM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3BD00-2D09-CF42-A10D-2A209B33B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RGBD Cameras</a:t>
            </a:r>
          </a:p>
          <a:p>
            <a:pPr lvl="1"/>
            <a:r>
              <a:rPr lang="en-US" dirty="0"/>
              <a:t>Per-pixel RGB &amp; depth output</a:t>
            </a:r>
          </a:p>
          <a:p>
            <a:pPr lvl="1"/>
            <a:r>
              <a:rPr lang="en-US" dirty="0"/>
              <a:t>Structured IR light/Time of flight</a:t>
            </a:r>
          </a:p>
          <a:p>
            <a:pPr lvl="1"/>
            <a:r>
              <a:rPr lang="en-US" dirty="0"/>
              <a:t>Enables dense 3D geometric reconstruction</a:t>
            </a:r>
          </a:p>
          <a:p>
            <a:r>
              <a:rPr lang="en-US" dirty="0"/>
              <a:t>Kinect Fusion (2011)</a:t>
            </a:r>
          </a:p>
          <a:p>
            <a:pPr lvl="1"/>
            <a:r>
              <a:rPr lang="en-US" dirty="0"/>
              <a:t>Kinect – affordable, high resolution</a:t>
            </a:r>
          </a:p>
          <a:p>
            <a:pPr lvl="1"/>
            <a:r>
              <a:rPr lang="en-US" dirty="0"/>
              <a:t>GPGPU</a:t>
            </a:r>
          </a:p>
          <a:p>
            <a:pPr lvl="1"/>
            <a:r>
              <a:rPr lang="en-US" dirty="0"/>
              <a:t>Real-time, dense 3D reconstruction</a:t>
            </a:r>
          </a:p>
          <a:p>
            <a:r>
              <a:rPr lang="en-US" dirty="0"/>
              <a:t>More recent approaches:</a:t>
            </a:r>
          </a:p>
          <a:p>
            <a:pPr lvl="1"/>
            <a:r>
              <a:rPr lang="en-US" dirty="0" err="1"/>
              <a:t>Kintinuous</a:t>
            </a:r>
            <a:r>
              <a:rPr lang="en-US" dirty="0"/>
              <a:t> (larger volumes) </a:t>
            </a:r>
          </a:p>
          <a:p>
            <a:pPr lvl="1"/>
            <a:r>
              <a:rPr lang="en-US" dirty="0" err="1"/>
              <a:t>ElasticFusion</a:t>
            </a:r>
            <a:r>
              <a:rPr lang="en-US" dirty="0"/>
              <a:t> (loop closure)</a:t>
            </a:r>
          </a:p>
          <a:p>
            <a:pPr lvl="1"/>
            <a:r>
              <a:rPr lang="en-US" dirty="0"/>
              <a:t>Co-Fusion (tracking multiple objects)</a:t>
            </a:r>
          </a:p>
        </p:txBody>
      </p:sp>
      <p:pic>
        <p:nvPicPr>
          <p:cNvPr id="1026" name="Picture 2" descr="Microsoft Discontinuing Kinect Sensor">
            <a:extLst>
              <a:ext uri="{FF2B5EF4-FFF2-40B4-BE49-F238E27FC236}">
                <a16:creationId xmlns:a16="http://schemas.microsoft.com/office/drawing/2014/main" id="{A365AE68-3900-2846-96D2-4E5BA2356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749" y="1301674"/>
            <a:ext cx="3632051" cy="242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E4000A-348A-7942-9D76-B12580AAD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878"/>
          <a:stretch/>
        </p:blipFill>
        <p:spPr>
          <a:xfrm>
            <a:off x="5962185" y="4166838"/>
            <a:ext cx="3048000" cy="2297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53A4B8-C3E5-1940-B7B0-D26551DBE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03"/>
          <a:stretch/>
        </p:blipFill>
        <p:spPr>
          <a:xfrm>
            <a:off x="9010185" y="4181707"/>
            <a:ext cx="3048000" cy="228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50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512E9-E20E-D44C-8F90-1E3589813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Timings (GTX 1080)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AFA1A9-EF03-A14F-946F-01938EA65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83466"/>
            <a:ext cx="10515600" cy="303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11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975C-0AC5-0547-B57E-B7AD4806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1A49C-612C-A44B-9FDF-AD90C3777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scan completion &amp; semantic labelling</a:t>
            </a:r>
          </a:p>
          <a:p>
            <a:r>
              <a:rPr lang="en-US" dirty="0"/>
              <a:t>No limit on spatial extent</a:t>
            </a:r>
          </a:p>
          <a:p>
            <a:r>
              <a:rPr lang="en-US" dirty="0"/>
              <a:t>Hierarchy allows use of context at different scales</a:t>
            </a:r>
          </a:p>
          <a:p>
            <a:r>
              <a:rPr lang="en-US" dirty="0"/>
              <a:t>Further work:</a:t>
            </a:r>
          </a:p>
          <a:p>
            <a:pPr lvl="1"/>
            <a:r>
              <a:rPr lang="en-US" dirty="0"/>
              <a:t>Improved final output resolution (currently 5cm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End-to-end training (currently hierarchy levels trained separately)</a:t>
            </a:r>
          </a:p>
          <a:p>
            <a:r>
              <a:rPr lang="en-US" dirty="0"/>
              <a:t>Also:</a:t>
            </a:r>
          </a:p>
          <a:p>
            <a:pPr lvl="1"/>
            <a:r>
              <a:rPr lang="en-US" dirty="0"/>
              <a:t>Colour output</a:t>
            </a:r>
          </a:p>
          <a:p>
            <a:r>
              <a:rPr lang="en-US" dirty="0"/>
              <a:t>Code, trained models &amp; test scenes available: </a:t>
            </a:r>
          </a:p>
          <a:p>
            <a:pPr lvl="1"/>
            <a:r>
              <a:rPr lang="en-US" dirty="0">
                <a:hlinkClick r:id="rId2"/>
              </a:rPr>
              <a:t>https://github.com/angeladai/ScanComplete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073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13D4-A375-9644-9D1F-4DD6F2771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Dense RGBD SLAM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3BD00-2D09-CF42-A10D-2A209B33B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57335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General approach</a:t>
            </a:r>
          </a:p>
          <a:p>
            <a:pPr lvl="1"/>
            <a:r>
              <a:rPr lang="en-US" dirty="0"/>
              <a:t>Scene representation (e.g. voxels, surfels)</a:t>
            </a:r>
          </a:p>
          <a:p>
            <a:pPr lvl="1"/>
            <a:r>
              <a:rPr lang="en-US" dirty="0"/>
              <a:t>Track camera against scene representation</a:t>
            </a:r>
          </a:p>
          <a:p>
            <a:pPr lvl="1"/>
            <a:r>
              <a:rPr lang="en-US" dirty="0"/>
              <a:t>Integrate new data into representation</a:t>
            </a:r>
          </a:p>
          <a:p>
            <a:r>
              <a:rPr lang="en-US" dirty="0"/>
              <a:t>Voxel-based representations</a:t>
            </a:r>
          </a:p>
          <a:p>
            <a:pPr lvl="1"/>
            <a:r>
              <a:rPr lang="en-US" dirty="0"/>
              <a:t>Samples of implicit function on regular cubic grid</a:t>
            </a:r>
          </a:p>
          <a:p>
            <a:pPr lvl="1"/>
            <a:r>
              <a:rPr lang="en-US" dirty="0"/>
              <a:t>Distance fields typically used</a:t>
            </a:r>
          </a:p>
          <a:p>
            <a:pPr lvl="1"/>
            <a:r>
              <a:rPr lang="en-US" dirty="0"/>
              <a:t>Truncated signed distance fields (TSDFs)</a:t>
            </a:r>
          </a:p>
          <a:p>
            <a:pPr lvl="2"/>
            <a:r>
              <a:rPr lang="en-US" dirty="0"/>
              <a:t>Truncated: distances above threshold not stored</a:t>
            </a:r>
          </a:p>
          <a:p>
            <a:pPr lvl="2"/>
            <a:r>
              <a:rPr lang="en-US" dirty="0"/>
              <a:t>Signed: sign indicates behind/in front of surface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C7873B-1E0E-4746-8C34-1CFFEB7CF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835" y="3704973"/>
            <a:ext cx="5927165" cy="2812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6F0092-8B09-4E4B-B5B0-8D36ADBE32A6}"/>
              </a:ext>
            </a:extLst>
          </p:cNvPr>
          <p:cNvSpPr txBox="1"/>
          <p:nvPr/>
        </p:nvSpPr>
        <p:spPr>
          <a:xfrm>
            <a:off x="8574472" y="1321356"/>
            <a:ext cx="1598002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Reconstruction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AC5BD-1845-A444-8396-85E5012FC6C7}"/>
              </a:ext>
            </a:extLst>
          </p:cNvPr>
          <p:cNvSpPr txBox="1"/>
          <p:nvPr/>
        </p:nvSpPr>
        <p:spPr>
          <a:xfrm>
            <a:off x="7374926" y="2072902"/>
            <a:ext cx="1694951" cy="646331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Captured RGBD </a:t>
            </a:r>
          </a:p>
          <a:p>
            <a:pPr algn="ctr"/>
            <a:r>
              <a:rPr lang="en-US" dirty="0"/>
              <a:t>Frames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5E17C6-A662-8A44-8579-1C49A0B77EB2}"/>
              </a:ext>
            </a:extLst>
          </p:cNvPr>
          <p:cNvSpPr txBox="1"/>
          <p:nvPr/>
        </p:nvSpPr>
        <p:spPr>
          <a:xfrm>
            <a:off x="9745782" y="2079611"/>
            <a:ext cx="1722331" cy="646331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Predicted RGBD </a:t>
            </a:r>
          </a:p>
          <a:p>
            <a:pPr algn="ctr"/>
            <a:r>
              <a:rPr lang="en-US" dirty="0"/>
              <a:t>Frames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B512F5-E7AD-764C-B02F-3075EE44D81B}"/>
              </a:ext>
            </a:extLst>
          </p:cNvPr>
          <p:cNvSpPr txBox="1"/>
          <p:nvPr/>
        </p:nvSpPr>
        <p:spPr>
          <a:xfrm>
            <a:off x="8674275" y="3091180"/>
            <a:ext cx="1398396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Camera Pose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D02BD329-B0BC-9540-96B9-BAE588E912D0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16200000" flipH="1">
            <a:off x="9795749" y="1268411"/>
            <a:ext cx="388923" cy="123347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D18EDDC7-E51C-BD47-B105-E7F21069BE9B}"/>
              </a:ext>
            </a:extLst>
          </p:cNvPr>
          <p:cNvCxnSpPr>
            <a:stCxn id="8" idx="3"/>
            <a:endCxn id="10" idx="0"/>
          </p:cNvCxnSpPr>
          <p:nvPr/>
        </p:nvCxnSpPr>
        <p:spPr>
          <a:xfrm>
            <a:off x="9069877" y="2396068"/>
            <a:ext cx="303596" cy="69511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CEF09B09-F4E5-4C48-A34E-1EFAC06E3DC4}"/>
              </a:ext>
            </a:extLst>
          </p:cNvPr>
          <p:cNvCxnSpPr>
            <a:stCxn id="9" idx="1"/>
            <a:endCxn id="10" idx="0"/>
          </p:cNvCxnSpPr>
          <p:nvPr/>
        </p:nvCxnSpPr>
        <p:spPr>
          <a:xfrm rot="10800000" flipV="1">
            <a:off x="9373474" y="2402776"/>
            <a:ext cx="372309" cy="68840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D61D3BC7-2871-A84D-BD8D-5B780D4C5DAC}"/>
              </a:ext>
            </a:extLst>
          </p:cNvPr>
          <p:cNvCxnSpPr>
            <a:endCxn id="7" idx="1"/>
          </p:cNvCxnSpPr>
          <p:nvPr/>
        </p:nvCxnSpPr>
        <p:spPr>
          <a:xfrm rot="16200000" flipV="1">
            <a:off x="7739462" y="2341032"/>
            <a:ext cx="1769824" cy="99803"/>
          </a:xfrm>
          <a:prstGeom prst="bentConnector4">
            <a:avLst>
              <a:gd name="adj1" fmla="val -197"/>
              <a:gd name="adj2" fmla="val 16979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D236F4EB-B80A-7445-A9A4-3B2282F5B73C}"/>
              </a:ext>
            </a:extLst>
          </p:cNvPr>
          <p:cNvCxnSpPr>
            <a:stCxn id="8" idx="1"/>
            <a:endCxn id="7" idx="1"/>
          </p:cNvCxnSpPr>
          <p:nvPr/>
        </p:nvCxnSpPr>
        <p:spPr>
          <a:xfrm rot="10800000" flipH="1">
            <a:off x="7374926" y="1506022"/>
            <a:ext cx="1199546" cy="890046"/>
          </a:xfrm>
          <a:prstGeom prst="bentConnector3">
            <a:avLst>
              <a:gd name="adj1" fmla="val -3340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F86D806-B6CF-F443-8C0B-DA5BC29A1D4B}"/>
              </a:ext>
            </a:extLst>
          </p:cNvPr>
          <p:cNvSpPr/>
          <p:nvPr/>
        </p:nvSpPr>
        <p:spPr>
          <a:xfrm>
            <a:off x="7957434" y="6457890"/>
            <a:ext cx="2832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err="1"/>
              <a:t>KinectFusion</a:t>
            </a:r>
            <a:r>
              <a:rPr lang="en-GB" sz="1000" dirty="0"/>
              <a:t>: Real-time dense surface mapping and tracking (Newcombe et al. ISMAR 2011)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00865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4CC8E-B39E-D14A-B981-102AEBCBB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RGBD SLAM: Practical Issues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60255-5079-F643-BBFB-7839407C1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96840" cy="4351338"/>
          </a:xfrm>
          <a:noFill/>
        </p:spPr>
        <p:txBody>
          <a:bodyPr/>
          <a:lstStyle/>
          <a:p>
            <a:r>
              <a:rPr lang="en-US" dirty="0"/>
              <a:t>Creating a complete scan of a real room is hard:</a:t>
            </a:r>
          </a:p>
          <a:p>
            <a:pPr lvl="1"/>
            <a:r>
              <a:rPr lang="en-US" dirty="0"/>
              <a:t>Limited depth range of sensor</a:t>
            </a:r>
          </a:p>
          <a:p>
            <a:pPr lvl="1"/>
            <a:r>
              <a:rPr lang="en-US" dirty="0"/>
              <a:t>Missing depths</a:t>
            </a:r>
          </a:p>
          <a:p>
            <a:pPr lvl="2"/>
            <a:r>
              <a:rPr lang="en-US" dirty="0"/>
              <a:t>Shiny materials</a:t>
            </a:r>
          </a:p>
          <a:p>
            <a:pPr lvl="2"/>
            <a:r>
              <a:rPr lang="en-US" dirty="0"/>
              <a:t>Translucent materials</a:t>
            </a:r>
          </a:p>
          <a:p>
            <a:pPr lvl="2"/>
            <a:r>
              <a:rPr lang="en-US" dirty="0"/>
              <a:t>Shallow angles</a:t>
            </a:r>
          </a:p>
          <a:p>
            <a:pPr lvl="1"/>
            <a:r>
              <a:rPr lang="en-US" dirty="0"/>
              <a:t>Time required to scan whole room</a:t>
            </a:r>
          </a:p>
          <a:p>
            <a:pPr lvl="1"/>
            <a:r>
              <a:rPr lang="en-US" dirty="0"/>
              <a:t>Tracking loss on flat, featureless surfaces</a:t>
            </a:r>
          </a:p>
          <a:p>
            <a:r>
              <a:rPr lang="en-US" dirty="0"/>
              <a:t>Most scans are incomplete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5DA733-DCF1-EB40-80B2-FF9256548F0F}"/>
              </a:ext>
            </a:extLst>
          </p:cNvPr>
          <p:cNvSpPr/>
          <p:nvPr/>
        </p:nvSpPr>
        <p:spPr>
          <a:xfrm>
            <a:off x="6798833" y="1936376"/>
            <a:ext cx="849854" cy="6024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C37E9F-F840-CD4C-91E5-19514B5DA4D4}"/>
              </a:ext>
            </a:extLst>
          </p:cNvPr>
          <p:cNvSpPr/>
          <p:nvPr/>
        </p:nvSpPr>
        <p:spPr>
          <a:xfrm>
            <a:off x="7018468" y="2371165"/>
            <a:ext cx="410583" cy="3352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58F7E1-F122-7845-B965-4DB423D22F0A}"/>
              </a:ext>
            </a:extLst>
          </p:cNvPr>
          <p:cNvSpPr/>
          <p:nvPr/>
        </p:nvSpPr>
        <p:spPr>
          <a:xfrm>
            <a:off x="6820349" y="2638314"/>
            <a:ext cx="802342" cy="1461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B6892676-8443-114D-9349-C95DFBCC4F7B}"/>
              </a:ext>
            </a:extLst>
          </p:cNvPr>
          <p:cNvSpPr/>
          <p:nvPr/>
        </p:nvSpPr>
        <p:spPr>
          <a:xfrm rot="16200000">
            <a:off x="8759414" y="190946"/>
            <a:ext cx="1866451" cy="4087907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0ADAF330-85B9-2F40-93F9-57ED7A92A979}"/>
              </a:ext>
            </a:extLst>
          </p:cNvPr>
          <p:cNvSpPr/>
          <p:nvPr/>
        </p:nvSpPr>
        <p:spPr>
          <a:xfrm rot="16200000">
            <a:off x="9166758" y="1165066"/>
            <a:ext cx="1508068" cy="2125532"/>
          </a:xfrm>
          <a:prstGeom prst="trapezoid">
            <a:avLst>
              <a:gd name="adj" fmla="val 328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8CEE05-98EB-A44E-A002-39DF18420292}"/>
              </a:ext>
            </a:extLst>
          </p:cNvPr>
          <p:cNvCxnSpPr/>
          <p:nvPr/>
        </p:nvCxnSpPr>
        <p:spPr>
          <a:xfrm>
            <a:off x="7648686" y="3281082"/>
            <a:ext cx="12093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B982D1-BD96-4449-881C-83CB2978EA1B}"/>
              </a:ext>
            </a:extLst>
          </p:cNvPr>
          <p:cNvCxnSpPr/>
          <p:nvPr/>
        </p:nvCxnSpPr>
        <p:spPr>
          <a:xfrm>
            <a:off x="7648686" y="3700631"/>
            <a:ext cx="33348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349EF8C-0CB8-B048-96D7-4A08CCF5DE94}"/>
              </a:ext>
            </a:extLst>
          </p:cNvPr>
          <p:cNvSpPr txBox="1"/>
          <p:nvPr/>
        </p:nvSpPr>
        <p:spPr>
          <a:xfrm>
            <a:off x="7801149" y="2936859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65EFC7-FCEF-B74B-8752-7875053F847E}"/>
              </a:ext>
            </a:extLst>
          </p:cNvPr>
          <p:cNvSpPr txBox="1"/>
          <p:nvPr/>
        </p:nvSpPr>
        <p:spPr>
          <a:xfrm>
            <a:off x="8788224" y="3367145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4000mm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54DA8F-AD61-204A-B36C-8DFE83720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263" y="3935497"/>
            <a:ext cx="5582542" cy="26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4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719A7-08DD-7D40-A081-F78F039B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3D Scans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7B072-FDE3-BC4C-BD34-304593BCA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92445" cy="4351338"/>
          </a:xfrm>
        </p:spPr>
        <p:txBody>
          <a:bodyPr/>
          <a:lstStyle/>
          <a:p>
            <a:r>
              <a:rPr lang="en-US" dirty="0"/>
              <a:t>Traditional approaches</a:t>
            </a:r>
          </a:p>
          <a:p>
            <a:pPr lvl="1"/>
            <a:r>
              <a:rPr lang="en-US" dirty="0"/>
              <a:t>Poisson surface reconstruction</a:t>
            </a:r>
          </a:p>
          <a:p>
            <a:pPr lvl="1"/>
            <a:r>
              <a:rPr lang="en-US" dirty="0"/>
              <a:t>Laplacian hole filling</a:t>
            </a:r>
          </a:p>
          <a:p>
            <a:r>
              <a:rPr lang="en-US" dirty="0"/>
              <a:t>Limited quality:</a:t>
            </a:r>
          </a:p>
          <a:p>
            <a:pPr lvl="1"/>
            <a:r>
              <a:rPr lang="en-US" dirty="0"/>
              <a:t>Filling small holes is possible</a:t>
            </a:r>
          </a:p>
          <a:p>
            <a:pPr lvl="1"/>
            <a:r>
              <a:rPr lang="en-US" dirty="0"/>
              <a:t>Cannot infer details not present in input</a:t>
            </a:r>
          </a:p>
          <a:p>
            <a:r>
              <a:rPr lang="en-US" dirty="0"/>
              <a:t>Machine learning</a:t>
            </a:r>
          </a:p>
          <a:p>
            <a:pPr lvl="1"/>
            <a:r>
              <a:rPr lang="en-US" dirty="0"/>
              <a:t>Capable of adding missing detail</a:t>
            </a:r>
          </a:p>
          <a:p>
            <a:pPr lvl="1"/>
            <a:r>
              <a:rPr lang="en-US" dirty="0"/>
              <a:t>Semantic information important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5D2F3-C596-5049-927B-5CE86D745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378" y="1380041"/>
            <a:ext cx="6006801" cy="2408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F940A8-0CE4-8445-B88D-98561B89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35618"/>
            <a:ext cx="5919320" cy="238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530FA3-452E-6B41-8273-0CEA5F01B0D4}"/>
              </a:ext>
            </a:extLst>
          </p:cNvPr>
          <p:cNvSpPr txBox="1"/>
          <p:nvPr/>
        </p:nvSpPr>
        <p:spPr>
          <a:xfrm>
            <a:off x="7293685" y="106043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9A905F-2BD4-0246-B205-E69AFC2BEDAD}"/>
              </a:ext>
            </a:extLst>
          </p:cNvPr>
          <p:cNvSpPr txBox="1"/>
          <p:nvPr/>
        </p:nvSpPr>
        <p:spPr>
          <a:xfrm>
            <a:off x="9047778" y="1041336"/>
            <a:ext cx="311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Poisson Surface Reconstruction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4C9BCA-72D1-FE4A-8CB2-3EBFA4941816}"/>
              </a:ext>
            </a:extLst>
          </p:cNvPr>
          <p:cNvSpPr txBox="1"/>
          <p:nvPr/>
        </p:nvSpPr>
        <p:spPr>
          <a:xfrm>
            <a:off x="6872511" y="3923646"/>
            <a:ext cx="152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ScanComplete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EC4BC4-A54D-FA49-BBCF-F2A88FD9FF89}"/>
              </a:ext>
            </a:extLst>
          </p:cNvPr>
          <p:cNvSpPr txBox="1"/>
          <p:nvPr/>
        </p:nvSpPr>
        <p:spPr>
          <a:xfrm>
            <a:off x="9840879" y="3923646"/>
            <a:ext cx="144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Truth</a:t>
            </a:r>
          </a:p>
        </p:txBody>
      </p:sp>
    </p:spTree>
    <p:extLst>
      <p:ext uri="{BB962C8B-B14F-4D97-AF65-F5344CB8AC3E}">
        <p14:creationId xmlns:p14="http://schemas.microsoft.com/office/powerpoint/2010/main" val="2879728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850B8-191F-E446-8AAC-C421BC2FC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457"/>
            <a:ext cx="10515600" cy="1325563"/>
          </a:xfrm>
        </p:spPr>
        <p:txBody>
          <a:bodyPr/>
          <a:lstStyle/>
          <a:p>
            <a:r>
              <a:rPr lang="en-US" dirty="0"/>
              <a:t>Completing 3D Scans: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C5772-DE32-3E43-B60E-8784D90EF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13960" cy="4351338"/>
          </a:xfrm>
        </p:spPr>
        <p:txBody>
          <a:bodyPr/>
          <a:lstStyle/>
          <a:p>
            <a:r>
              <a:rPr lang="en-US" dirty="0"/>
              <a:t>Augmented reality</a:t>
            </a:r>
          </a:p>
          <a:p>
            <a:pPr lvl="1"/>
            <a:r>
              <a:rPr lang="en-US" dirty="0"/>
              <a:t>Realistic global illumination</a:t>
            </a:r>
          </a:p>
          <a:p>
            <a:pPr lvl="1"/>
            <a:r>
              <a:rPr lang="en-US" dirty="0"/>
              <a:t>Accurate physical interaction</a:t>
            </a:r>
          </a:p>
          <a:p>
            <a:r>
              <a:rPr lang="en-US" dirty="0"/>
              <a:t>Content creation</a:t>
            </a:r>
          </a:p>
          <a:p>
            <a:pPr lvl="1"/>
            <a:r>
              <a:rPr lang="en-US" dirty="0"/>
              <a:t>High-quality, watertight reconstructions valuable</a:t>
            </a:r>
          </a:p>
          <a:p>
            <a:r>
              <a:rPr lang="en-US" dirty="0"/>
              <a:t>Robotics</a:t>
            </a:r>
          </a:p>
          <a:p>
            <a:pPr lvl="1"/>
            <a:r>
              <a:rPr lang="en-US" dirty="0"/>
              <a:t>Foot placement for walking robots</a:t>
            </a:r>
          </a:p>
          <a:p>
            <a:pPr lvl="1"/>
            <a:r>
              <a:rPr lang="en-US" dirty="0"/>
              <a:t>Planning grabbing operations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35C2D-A0BE-B145-BDBC-43E772221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016" y="1120808"/>
            <a:ext cx="3973979" cy="2032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61F6F6-1540-EF48-A5F6-4760D34C1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792" y="3209684"/>
            <a:ext cx="2769268" cy="31250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CF4054-792F-4449-AD70-1B02165520EC}"/>
              </a:ext>
            </a:extLst>
          </p:cNvPr>
          <p:cNvSpPr/>
          <p:nvPr/>
        </p:nvSpPr>
        <p:spPr>
          <a:xfrm>
            <a:off x="9247793" y="6334780"/>
            <a:ext cx="29442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Continuous Humanoid Locomotion over Uneven Terrain using Stereo Fusion (Fallon et al. IEEE-RAS International Conference on Humanoid Robots 2015)</a:t>
            </a:r>
            <a:endParaRPr lang="en-GB" sz="1000" dirty="0"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56D3CD-AEA9-0646-A2C1-758B08C035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77"/>
          <a:stretch/>
        </p:blipFill>
        <p:spPr>
          <a:xfrm>
            <a:off x="6452673" y="3348934"/>
            <a:ext cx="2118732" cy="15936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CF01F4-2D58-4147-890E-8E940296B401}"/>
              </a:ext>
            </a:extLst>
          </p:cNvPr>
          <p:cNvSpPr/>
          <p:nvPr/>
        </p:nvSpPr>
        <p:spPr>
          <a:xfrm>
            <a:off x="6096000" y="6418021"/>
            <a:ext cx="2832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err="1"/>
              <a:t>KinectFusion</a:t>
            </a:r>
            <a:r>
              <a:rPr lang="en-GB" sz="1000" dirty="0"/>
              <a:t>: Real-time dense surface mapping and tracking (Newcombe et al. ISMAR 2011)</a:t>
            </a:r>
            <a:endParaRPr lang="en-US" sz="1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2419D6-002B-C148-9C63-0B852ADFB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47"/>
          <a:stretch/>
        </p:blipFill>
        <p:spPr>
          <a:xfrm>
            <a:off x="6496329" y="4929907"/>
            <a:ext cx="2107293" cy="15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99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33F2D-7EBE-A34A-8836-536F97B10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ScanComplete</a:t>
            </a:r>
            <a:r>
              <a:rPr lang="en-US" dirty="0"/>
              <a:t>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4EAC0-EC4F-F040-A04B-91934A4D7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96087" cy="4351338"/>
          </a:xfrm>
        </p:spPr>
        <p:txBody>
          <a:bodyPr/>
          <a:lstStyle/>
          <a:p>
            <a:r>
              <a:rPr lang="en-US" dirty="0"/>
              <a:t>Input: Incomplete TSDF reconstruction of indoor scene (geometry only)</a:t>
            </a:r>
          </a:p>
          <a:p>
            <a:r>
              <a:rPr lang="en-US" dirty="0"/>
              <a:t>Output: Complete TDF reconstruction with per-voxel semantic labels</a:t>
            </a:r>
          </a:p>
          <a:p>
            <a:r>
              <a:rPr lang="en-US" dirty="0"/>
              <a:t>Approach: Hierarchy of fully convolutional 3D CNNs</a:t>
            </a:r>
          </a:p>
          <a:p>
            <a:r>
              <a:rPr lang="en-US" dirty="0"/>
              <a:t>Training: Supervised, using synthetic data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B545F-D6AE-B542-B6F4-63978EAB6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882" y="3790835"/>
            <a:ext cx="754134" cy="2938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06464-5A15-FE4D-941D-390836029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127" y="4162897"/>
            <a:ext cx="2940300" cy="2390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A4E6BD-7F99-5549-8FBB-67119D7C2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127" y="306718"/>
            <a:ext cx="3419218" cy="2767939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0E826CC3-4810-5447-BD28-56C7DF6305E5}"/>
              </a:ext>
            </a:extLst>
          </p:cNvPr>
          <p:cNvSpPr/>
          <p:nvPr/>
        </p:nvSpPr>
        <p:spPr>
          <a:xfrm>
            <a:off x="9108277" y="3130475"/>
            <a:ext cx="466029" cy="8708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3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AE0A3-2D26-AC4F-9153-4EA51A4CB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C78DD-5C2D-1F41-9D16-877DE51D0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958" y="1825625"/>
            <a:ext cx="648775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Generated from SUNCG dataset</a:t>
            </a:r>
          </a:p>
          <a:p>
            <a:pPr lvl="1"/>
            <a:r>
              <a:rPr lang="en-US" dirty="0"/>
              <a:t>3D Geometry with semantic labelling</a:t>
            </a:r>
          </a:p>
          <a:p>
            <a:pPr lvl="1"/>
            <a:r>
              <a:rPr lang="en-US" dirty="0"/>
              <a:t>5359 training scenes, 155 test scenes</a:t>
            </a:r>
          </a:p>
          <a:p>
            <a:r>
              <a:rPr lang="en-US" dirty="0"/>
              <a:t>Generating TDFs comparatively simple</a:t>
            </a:r>
          </a:p>
          <a:p>
            <a:pPr lvl="1"/>
            <a:r>
              <a:rPr lang="en-US" dirty="0"/>
              <a:t>No sign since input meshes not watertight</a:t>
            </a:r>
          </a:p>
          <a:p>
            <a:r>
              <a:rPr lang="en-US" dirty="0"/>
              <a:t>Incomplete TSDFs generated by simulating scanning trajectories</a:t>
            </a:r>
          </a:p>
          <a:p>
            <a:pPr lvl="1"/>
            <a:r>
              <a:rPr lang="en-US" dirty="0"/>
              <a:t>Use </a:t>
            </a:r>
            <a:r>
              <a:rPr lang="en-US" dirty="0" err="1"/>
              <a:t>ScanNet</a:t>
            </a:r>
            <a:r>
              <a:rPr lang="en-US" dirty="0"/>
              <a:t> dataset (real RGBD + poses)</a:t>
            </a:r>
          </a:p>
          <a:p>
            <a:pPr lvl="1"/>
            <a:r>
              <a:rPr lang="en-US" dirty="0"/>
              <a:t>Start from plausible camera poses </a:t>
            </a:r>
          </a:p>
          <a:p>
            <a:pPr lvl="1"/>
            <a:r>
              <a:rPr lang="en-US" dirty="0" err="1"/>
              <a:t>Optimise</a:t>
            </a:r>
            <a:r>
              <a:rPr lang="en-US" dirty="0"/>
              <a:t> trajectory based on</a:t>
            </a:r>
          </a:p>
          <a:p>
            <a:pPr lvl="2"/>
            <a:r>
              <a:rPr lang="en-US" dirty="0"/>
              <a:t>Similarity to </a:t>
            </a:r>
            <a:r>
              <a:rPr lang="en-US" dirty="0" err="1"/>
              <a:t>ScanNet</a:t>
            </a:r>
            <a:r>
              <a:rPr lang="en-US" dirty="0"/>
              <a:t> trajectories</a:t>
            </a:r>
          </a:p>
          <a:p>
            <a:pPr lvl="2"/>
            <a:r>
              <a:rPr lang="en-US" dirty="0"/>
              <a:t>Looking at “interesting” scene objects</a:t>
            </a:r>
          </a:p>
          <a:p>
            <a:endParaRPr lang="en-US" dirty="0"/>
          </a:p>
        </p:txBody>
      </p:sp>
      <p:pic>
        <p:nvPicPr>
          <p:cNvPr id="2050" name="Picture 2" descr="http://suncg.cs.princeton.edu/figures/data_full.png">
            <a:extLst>
              <a:ext uri="{FF2B5EF4-FFF2-40B4-BE49-F238E27FC236}">
                <a16:creationId xmlns:a16="http://schemas.microsoft.com/office/drawing/2014/main" id="{E55E2D37-6A89-E34D-B81B-CC383577C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51"/>
          <a:stretch/>
        </p:blipFill>
        <p:spPr bwMode="auto">
          <a:xfrm>
            <a:off x="7336715" y="1651358"/>
            <a:ext cx="4459109" cy="192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394A33-7694-2E40-B6B6-3A289AFCCA59}"/>
              </a:ext>
            </a:extLst>
          </p:cNvPr>
          <p:cNvSpPr/>
          <p:nvPr/>
        </p:nvSpPr>
        <p:spPr>
          <a:xfrm>
            <a:off x="8884961" y="5686542"/>
            <a:ext cx="3124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http://suncg.cs.princeton.edu/</a:t>
            </a:r>
            <a:r>
              <a:rPr lang="en-US" dirty="0"/>
              <a:t> </a:t>
            </a:r>
          </a:p>
        </p:txBody>
      </p:sp>
      <p:pic>
        <p:nvPicPr>
          <p:cNvPr id="6" name="Picture 2" descr="http://suncg.cs.princeton.edu/figures/data_full.png">
            <a:extLst>
              <a:ext uri="{FF2B5EF4-FFF2-40B4-BE49-F238E27FC236}">
                <a16:creationId xmlns:a16="http://schemas.microsoft.com/office/drawing/2014/main" id="{9C0C72F4-C854-5540-9EA7-92497CD8B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8"/>
          <a:stretch/>
        </p:blipFill>
        <p:spPr bwMode="auto">
          <a:xfrm>
            <a:off x="7329490" y="3665223"/>
            <a:ext cx="4679596" cy="190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179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C8BE-A0DF-0C4B-944E-6FB7CD8D6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Trajectory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1E512-B54E-9440-88A8-7597D9B32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032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 each 1.5m</a:t>
            </a:r>
            <a:r>
              <a:rPr lang="en-US" baseline="30000" dirty="0"/>
              <a:t>3 </a:t>
            </a:r>
            <a:r>
              <a:rPr lang="en-US" dirty="0"/>
              <a:t>sub-volume, select one camera pose</a:t>
            </a:r>
          </a:p>
          <a:p>
            <a:r>
              <a:rPr lang="en-US" dirty="0"/>
              <a:t>Sample from distribution of angles, camera heights based on </a:t>
            </a:r>
            <a:r>
              <a:rPr lang="en-US" dirty="0" err="1"/>
              <a:t>ScanNet</a:t>
            </a:r>
            <a:endParaRPr lang="en-US" dirty="0"/>
          </a:p>
          <a:p>
            <a:r>
              <a:rPr lang="en-US" dirty="0"/>
              <a:t>Choose pose </a:t>
            </a:r>
            <a:r>
              <a:rPr lang="en-US" dirty="0" err="1"/>
              <a:t>minimising</a:t>
            </a:r>
            <a:r>
              <a:rPr lang="en-US" dirty="0"/>
              <a:t> linear combination of:</a:t>
            </a:r>
          </a:p>
          <a:p>
            <a:pPr lvl="1"/>
            <a:r>
              <a:rPr lang="en-US" dirty="0"/>
              <a:t>Probability of depth histogram under Gaussian distribution from </a:t>
            </a:r>
            <a:r>
              <a:rPr lang="en-US" dirty="0" err="1"/>
              <a:t>ScanNet</a:t>
            </a:r>
            <a:endParaRPr lang="en-US" dirty="0"/>
          </a:p>
          <a:p>
            <a:pPr lvl="1"/>
            <a:r>
              <a:rPr lang="en-US" dirty="0"/>
              <a:t>Percentage of pixels not classified as ground, floor, wall</a:t>
            </a:r>
          </a:p>
          <a:p>
            <a:r>
              <a:rPr lang="en-US" dirty="0"/>
              <a:t>Interpolate between selected poses to make trajectory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8870E3-8206-0D45-9C37-9F67352927DC}"/>
              </a:ext>
            </a:extLst>
          </p:cNvPr>
          <p:cNvSpPr/>
          <p:nvPr/>
        </p:nvSpPr>
        <p:spPr>
          <a:xfrm>
            <a:off x="8967305" y="4624231"/>
            <a:ext cx="2676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http://www.scan-net.org/</a:t>
            </a:r>
            <a:r>
              <a:rPr lang="en-US" dirty="0"/>
              <a:t> </a:t>
            </a:r>
          </a:p>
        </p:txBody>
      </p:sp>
      <p:pic>
        <p:nvPicPr>
          <p:cNvPr id="3074" name="Picture 2" descr="http://www.scan-net.org/img/annotations.png">
            <a:extLst>
              <a:ext uri="{FF2B5EF4-FFF2-40B4-BE49-F238E27FC236}">
                <a16:creationId xmlns:a16="http://schemas.microsoft.com/office/drawing/2014/main" id="{03D6446A-726B-FA4B-A411-99838203A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967" y="1462405"/>
            <a:ext cx="4125744" cy="316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317E26-0915-C441-99D7-46D58EF7A7A8}"/>
              </a:ext>
            </a:extLst>
          </p:cNvPr>
          <p:cNvSpPr txBox="1"/>
          <p:nvPr/>
        </p:nvSpPr>
        <p:spPr>
          <a:xfrm>
            <a:off x="7859241" y="4993563"/>
            <a:ext cx="3619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1500 scans, 707 locations</a:t>
            </a:r>
          </a:p>
          <a:p>
            <a:r>
              <a:rPr lang="en-US" dirty="0"/>
              <a:t>Semantic labelling (Mechanical Turk)</a:t>
            </a:r>
          </a:p>
        </p:txBody>
      </p:sp>
    </p:spTree>
    <p:extLst>
      <p:ext uri="{BB962C8B-B14F-4D97-AF65-F5344CB8AC3E}">
        <p14:creationId xmlns:p14="http://schemas.microsoft.com/office/powerpoint/2010/main" val="679301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1088</Words>
  <Application>Microsoft Macintosh PowerPoint</Application>
  <PresentationFormat>Widescreen</PresentationFormat>
  <Paragraphs>186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Office Theme</vt:lpstr>
      <vt:lpstr>ScanComplete</vt:lpstr>
      <vt:lpstr>Background: Dense RGBD SLAM</vt:lpstr>
      <vt:lpstr>Background: Dense RGBD SLAM</vt:lpstr>
      <vt:lpstr>Dense RGBD SLAM: Practical Issues </vt:lpstr>
      <vt:lpstr>Completing 3D Scans</vt:lpstr>
      <vt:lpstr>Completing 3D Scans: Applications</vt:lpstr>
      <vt:lpstr>ScanComplete: Overview</vt:lpstr>
      <vt:lpstr>Data Generation</vt:lpstr>
      <vt:lpstr>Trajectory Generation</vt:lpstr>
      <vt:lpstr>Coarse-to-fine Approach</vt:lpstr>
      <vt:lpstr>Autoregressive Architecture</vt:lpstr>
      <vt:lpstr>Autoregressive Architecture</vt:lpstr>
      <vt:lpstr>Network Architecture</vt:lpstr>
      <vt:lpstr>Network Architecture</vt:lpstr>
      <vt:lpstr>Training Process</vt:lpstr>
      <vt:lpstr>Evaluation: Architecture Variants</vt:lpstr>
      <vt:lpstr>Evaluation: Architecture Variants</vt:lpstr>
      <vt:lpstr>Evaluation: Real Data (ScanNet)</vt:lpstr>
      <vt:lpstr>Evaluation: Semantic Accuracy</vt:lpstr>
      <vt:lpstr>Timings (GTX 1080)</vt:lpstr>
      <vt:lpstr>Conclusion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ScanComplete</dc:title>
  <dc:creator>Microsoft Office User</dc:creator>
  <cp:lastModifiedBy>Microsoft Office User</cp:lastModifiedBy>
  <cp:revision>58</cp:revision>
  <dcterms:created xsi:type="dcterms:W3CDTF">2018-06-19T13:32:59Z</dcterms:created>
  <dcterms:modified xsi:type="dcterms:W3CDTF">2018-06-20T14:16:35Z</dcterms:modified>
</cp:coreProperties>
</file>